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Open Sans Light" panose="020B0604020202020204" charset="0"/>
      <p:regular r:id="rId49"/>
      <p:bold r:id="rId50"/>
      <p:italic r:id="rId51"/>
      <p:boldItalic r:id="rId52"/>
    </p:embeddedFont>
    <p:embeddedFont>
      <p:font typeface="Open Sans" panose="020B0604020202020204" charset="0"/>
      <p:regular r:id="rId53"/>
      <p:bold r:id="rId54"/>
      <p:italic r:id="rId55"/>
      <p:boldItalic r:id="rId56"/>
    </p:embeddedFont>
    <p:embeddedFont>
      <p:font typeface="Calibri" panose="020F0502020204030204" pitchFamily="34"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6"/>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mpostorsyndrome.com/10-steps-overcome-imposto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verywellmind.com/forty-healthy-coping-skills-458674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medium.com/@wendymillermeditation/5-types-of-self-care-and-practice-ideas-for-each-9e88a61c6bb0"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gsc.upenn.edu/online#virtua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positivepsychology.com/self-efficacy-scale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randomtriviagenerator.com/?fbclid=IwAR3mVep1dcLeuN1mxmfoSjKf8iLFwGz3qCV9TMTonNkrkCwuM9ggHnUFtn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jackbox.tv/"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Pictures in Folder will help bring color and context to the slides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901816784f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901816784f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u="sng">
                <a:solidFill>
                  <a:srgbClr val="0000FF"/>
                </a:solidFill>
                <a:latin typeface="Open Sans"/>
                <a:ea typeface="Open Sans"/>
                <a:cs typeface="Open Sans"/>
                <a:sym typeface="Open Sans"/>
              </a:rPr>
              <a:t>Lindsay</a:t>
            </a:r>
            <a:r>
              <a:rPr lang="en" b="1" i="1" u="sng">
                <a:latin typeface="Open Sans"/>
                <a:ea typeface="Open Sans"/>
                <a:cs typeface="Open Sans"/>
                <a:sym typeface="Open Sans"/>
              </a:rPr>
              <a:t> </a:t>
            </a:r>
            <a:endParaRPr b="1" i="1" u="sng">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b="1" i="1" u="sng">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 b="1" i="1" u="sng">
                <a:latin typeface="Open Sans"/>
                <a:ea typeface="Open Sans"/>
                <a:cs typeface="Open Sans"/>
                <a:sym typeface="Open Sans"/>
              </a:rPr>
              <a:t>Self-efficacy</a:t>
            </a:r>
            <a:r>
              <a:rPr lang="en" i="1" u="sng">
                <a:latin typeface="Open Sans Light"/>
                <a:ea typeface="Open Sans Light"/>
                <a:cs typeface="Open Sans Light"/>
                <a:sym typeface="Open Sans Light"/>
              </a:rPr>
              <a:t>:</a:t>
            </a:r>
            <a:r>
              <a:rPr lang="en" i="1">
                <a:latin typeface="Open Sans Light"/>
                <a:ea typeface="Open Sans Light"/>
                <a:cs typeface="Open Sans Light"/>
                <a:sym typeface="Open Sans Light"/>
              </a:rPr>
              <a:t> </a:t>
            </a:r>
            <a:r>
              <a:rPr lang="en">
                <a:latin typeface="Open Sans Light"/>
                <a:ea typeface="Open Sans Light"/>
                <a:cs typeface="Open Sans Light"/>
                <a:sym typeface="Open Sans Light"/>
              </a:rPr>
              <a:t>the belief in one’s ability to succeed</a:t>
            </a:r>
            <a:endParaRPr>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a:latin typeface="Open Sans Light"/>
              <a:ea typeface="Open Sans Light"/>
              <a:cs typeface="Open Sans Light"/>
              <a:sym typeface="Open Sans Light"/>
            </a:endParaRPr>
          </a:p>
          <a:p>
            <a:pPr marL="457200" lvl="0" indent="-298450" algn="l" rtl="0">
              <a:spcBef>
                <a:spcPts val="0"/>
              </a:spcBef>
              <a:spcAft>
                <a:spcPts val="0"/>
              </a:spcAft>
              <a:buClr>
                <a:srgbClr val="000000"/>
              </a:buClr>
              <a:buSzPts val="1100"/>
              <a:buFont typeface="Open Sans Light"/>
              <a:buChar char="●"/>
            </a:pPr>
            <a:r>
              <a:rPr lang="en" i="1">
                <a:latin typeface="Open Sans Light"/>
                <a:ea typeface="Open Sans Light"/>
                <a:cs typeface="Open Sans Light"/>
                <a:sym typeface="Open Sans Light"/>
              </a:rPr>
              <a:t>People with strong self efficacy tend to:</a:t>
            </a:r>
            <a:endParaRPr i="1">
              <a:latin typeface="Open Sans Light"/>
              <a:ea typeface="Open Sans Light"/>
              <a:cs typeface="Open Sans Light"/>
              <a:sym typeface="Open Sans Light"/>
            </a:endParaRPr>
          </a:p>
          <a:p>
            <a:pPr marL="914400" lvl="1" indent="-298450" algn="l" rtl="0">
              <a:spcBef>
                <a:spcPts val="0"/>
              </a:spcBef>
              <a:spcAft>
                <a:spcPts val="0"/>
              </a:spcAft>
              <a:buClr>
                <a:srgbClr val="000000"/>
              </a:buClr>
              <a:buSzPts val="1100"/>
              <a:buFont typeface="Open Sans Light"/>
              <a:buChar char="○"/>
            </a:pPr>
            <a:r>
              <a:rPr lang="en">
                <a:latin typeface="Open Sans Light"/>
                <a:ea typeface="Open Sans Light"/>
                <a:cs typeface="Open Sans Light"/>
                <a:sym typeface="Open Sans Light"/>
              </a:rPr>
              <a:t>View challenging problems as tasks to be mastered </a:t>
            </a:r>
            <a:endParaRPr>
              <a:latin typeface="Open Sans Light"/>
              <a:ea typeface="Open Sans Light"/>
              <a:cs typeface="Open Sans Light"/>
              <a:sym typeface="Open Sans Light"/>
            </a:endParaRPr>
          </a:p>
          <a:p>
            <a:pPr marL="914400" lvl="1" indent="-298450" algn="l" rtl="0">
              <a:spcBef>
                <a:spcPts val="0"/>
              </a:spcBef>
              <a:spcAft>
                <a:spcPts val="0"/>
              </a:spcAft>
              <a:buClr>
                <a:srgbClr val="000000"/>
              </a:buClr>
              <a:buSzPts val="1100"/>
              <a:buFont typeface="Open Sans Light"/>
              <a:buChar char="○"/>
            </a:pPr>
            <a:r>
              <a:rPr lang="en">
                <a:latin typeface="Open Sans Light"/>
                <a:ea typeface="Open Sans Light"/>
                <a:cs typeface="Open Sans Light"/>
                <a:sym typeface="Open Sans Light"/>
              </a:rPr>
              <a:t>Develop deeper interest in activities </a:t>
            </a:r>
            <a:endParaRPr>
              <a:latin typeface="Open Sans Light"/>
              <a:ea typeface="Open Sans Light"/>
              <a:cs typeface="Open Sans Light"/>
              <a:sym typeface="Open Sans Light"/>
            </a:endParaRPr>
          </a:p>
          <a:p>
            <a:pPr marL="914400" lvl="1" indent="-298450" algn="l" rtl="0">
              <a:spcBef>
                <a:spcPts val="0"/>
              </a:spcBef>
              <a:spcAft>
                <a:spcPts val="0"/>
              </a:spcAft>
              <a:buClr>
                <a:srgbClr val="000000"/>
              </a:buClr>
              <a:buSzPts val="1100"/>
              <a:buFont typeface="Open Sans Light"/>
              <a:buChar char="○"/>
            </a:pPr>
            <a:r>
              <a:rPr lang="en">
                <a:latin typeface="Open Sans Light"/>
                <a:ea typeface="Open Sans Light"/>
                <a:cs typeface="Open Sans Light"/>
                <a:sym typeface="Open Sans Light"/>
              </a:rPr>
              <a:t>Form a strong sense of commitment to their interests</a:t>
            </a:r>
            <a:endParaRPr>
              <a:latin typeface="Open Sans Light"/>
              <a:ea typeface="Open Sans Light"/>
              <a:cs typeface="Open Sans Light"/>
              <a:sym typeface="Open Sans Light"/>
            </a:endParaRPr>
          </a:p>
          <a:p>
            <a:pPr marL="914400" lvl="1" indent="-298450" algn="l" rtl="0">
              <a:spcBef>
                <a:spcPts val="0"/>
              </a:spcBef>
              <a:spcAft>
                <a:spcPts val="0"/>
              </a:spcAft>
              <a:buClr>
                <a:srgbClr val="000000"/>
              </a:buClr>
              <a:buSzPts val="1100"/>
              <a:buFont typeface="Open Sans Light"/>
              <a:buChar char="○"/>
            </a:pPr>
            <a:r>
              <a:rPr lang="en">
                <a:latin typeface="Open Sans Light"/>
                <a:ea typeface="Open Sans Light"/>
                <a:cs typeface="Open Sans Light"/>
                <a:sym typeface="Open Sans Light"/>
              </a:rPr>
              <a:t>Recover quickly from setbacks or disappointments</a:t>
            </a:r>
            <a:endParaRPr>
              <a:latin typeface="Open Sans Light"/>
              <a:ea typeface="Open Sans Light"/>
              <a:cs typeface="Open Sans Light"/>
              <a:sym typeface="Open Sans Light"/>
            </a:endParaRPr>
          </a:p>
          <a:p>
            <a:pPr marL="457200" lvl="0" indent="0" algn="l" rtl="0">
              <a:spcBef>
                <a:spcPts val="0"/>
              </a:spcBef>
              <a:spcAft>
                <a:spcPts val="0"/>
              </a:spcAft>
              <a:buClr>
                <a:schemeClr val="dk1"/>
              </a:buClr>
              <a:buSzPts val="1100"/>
              <a:buFont typeface="Arial"/>
              <a:buNone/>
            </a:pPr>
            <a:endParaRPr>
              <a:latin typeface="Open Sans Light"/>
              <a:ea typeface="Open Sans Light"/>
              <a:cs typeface="Open Sans Light"/>
              <a:sym typeface="Open Sans Light"/>
            </a:endParaRPr>
          </a:p>
          <a:p>
            <a:pPr marL="457200" lvl="0" indent="-298450" algn="l" rtl="0">
              <a:spcBef>
                <a:spcPts val="0"/>
              </a:spcBef>
              <a:spcAft>
                <a:spcPts val="0"/>
              </a:spcAft>
              <a:buClr>
                <a:srgbClr val="000000"/>
              </a:buClr>
              <a:buSzPts val="1100"/>
              <a:buFont typeface="Open Sans Light"/>
              <a:buChar char="●"/>
            </a:pPr>
            <a:r>
              <a:rPr lang="en">
                <a:latin typeface="Open Sans Light"/>
                <a:ea typeface="Open Sans Light"/>
                <a:cs typeface="Open Sans Light"/>
                <a:sym typeface="Open Sans Light"/>
              </a:rPr>
              <a:t>We can develop self-efficacy by: </a:t>
            </a:r>
            <a:endParaRPr>
              <a:latin typeface="Open Sans Light"/>
              <a:ea typeface="Open Sans Light"/>
              <a:cs typeface="Open Sans Light"/>
              <a:sym typeface="Open Sans Light"/>
            </a:endParaRPr>
          </a:p>
          <a:p>
            <a:pPr marL="914400" lvl="1" indent="-298450" algn="l" rtl="0">
              <a:spcBef>
                <a:spcPts val="0"/>
              </a:spcBef>
              <a:spcAft>
                <a:spcPts val="0"/>
              </a:spcAft>
              <a:buClr>
                <a:srgbClr val="000000"/>
              </a:buClr>
              <a:buSzPts val="1100"/>
              <a:buFont typeface="Open Sans Light"/>
              <a:buChar char="○"/>
            </a:pPr>
            <a:r>
              <a:rPr lang="en">
                <a:latin typeface="Open Sans Light"/>
                <a:ea typeface="Open Sans Light"/>
                <a:cs typeface="Open Sans Light"/>
                <a:sym typeface="Open Sans Light"/>
              </a:rPr>
              <a:t>Watching other people complete a task that’s causing us anxiety </a:t>
            </a:r>
            <a:endParaRPr>
              <a:latin typeface="Open Sans Light"/>
              <a:ea typeface="Open Sans Light"/>
              <a:cs typeface="Open Sans Light"/>
              <a:sym typeface="Open Sans Light"/>
            </a:endParaRPr>
          </a:p>
          <a:p>
            <a:pPr marL="914400" lvl="1" indent="-298450" algn="l" rtl="0">
              <a:spcBef>
                <a:spcPts val="0"/>
              </a:spcBef>
              <a:spcAft>
                <a:spcPts val="0"/>
              </a:spcAft>
              <a:buClr>
                <a:srgbClr val="000000"/>
              </a:buClr>
              <a:buSzPts val="1100"/>
              <a:buFont typeface="Open Sans Light"/>
              <a:buChar char="○"/>
            </a:pPr>
            <a:r>
              <a:rPr lang="en">
                <a:latin typeface="Open Sans Light"/>
                <a:ea typeface="Open Sans Light"/>
                <a:cs typeface="Open Sans Light"/>
                <a:sym typeface="Open Sans Light"/>
              </a:rPr>
              <a:t>Take small steps towards learning the task </a:t>
            </a:r>
            <a:endParaRPr>
              <a:latin typeface="Open Sans Light"/>
              <a:ea typeface="Open Sans Light"/>
              <a:cs typeface="Open Sans Light"/>
              <a:sym typeface="Open Sans Light"/>
            </a:endParaRPr>
          </a:p>
          <a:p>
            <a:pPr marL="914400" lvl="1" indent="-298450" algn="l" rtl="0">
              <a:spcBef>
                <a:spcPts val="0"/>
              </a:spcBef>
              <a:spcAft>
                <a:spcPts val="0"/>
              </a:spcAft>
              <a:buClr>
                <a:srgbClr val="000000"/>
              </a:buClr>
              <a:buSzPts val="1100"/>
              <a:buFont typeface="Open Sans Light"/>
              <a:buChar char="○"/>
            </a:pPr>
            <a:r>
              <a:rPr lang="en">
                <a:latin typeface="Open Sans Light"/>
                <a:ea typeface="Open Sans Light"/>
                <a:cs typeface="Open Sans Light"/>
                <a:sym typeface="Open Sans Light"/>
              </a:rPr>
              <a:t>Having the opportunity to actually complete the task with assistance </a:t>
            </a:r>
            <a:endParaRPr>
              <a:latin typeface="Open Sans Light"/>
              <a:ea typeface="Open Sans Light"/>
              <a:cs typeface="Open Sans Light"/>
              <a:sym typeface="Open Sans Light"/>
            </a:endParaRPr>
          </a:p>
          <a:p>
            <a:pPr marL="0" lvl="0" indent="0" algn="l" rtl="0">
              <a:spcBef>
                <a:spcPts val="0"/>
              </a:spcBef>
              <a:spcAft>
                <a:spcPts val="0"/>
              </a:spcAft>
              <a:buNone/>
            </a:pPr>
            <a:endParaRPr>
              <a:latin typeface="Open Sans Light"/>
              <a:ea typeface="Open Sans Light"/>
              <a:cs typeface="Open Sans Light"/>
              <a:sym typeface="Open Sans Light"/>
            </a:endParaRPr>
          </a:p>
          <a:p>
            <a:pPr marL="0" lvl="0" indent="0" algn="l" rtl="0">
              <a:spcBef>
                <a:spcPts val="0"/>
              </a:spcBef>
              <a:spcAft>
                <a:spcPts val="0"/>
              </a:spcAft>
              <a:buNone/>
            </a:pPr>
            <a:r>
              <a:rPr lang="en">
                <a:latin typeface="Open Sans Light"/>
                <a:ea typeface="Open Sans Light"/>
                <a:cs typeface="Open Sans Light"/>
                <a:sym typeface="Open Sans Light"/>
              </a:rPr>
              <a:t>Talk about your fears with trusted family, friends, and mentors </a:t>
            </a:r>
            <a:endParaRPr>
              <a:latin typeface="Open Sans Light"/>
              <a:ea typeface="Open Sans Light"/>
              <a:cs typeface="Open Sans Light"/>
              <a:sym typeface="Open Sans Light"/>
            </a:endParaRPr>
          </a:p>
          <a:p>
            <a:pPr marL="457200" lvl="0" indent="-298450" algn="l" rtl="0">
              <a:spcBef>
                <a:spcPts val="0"/>
              </a:spcBef>
              <a:spcAft>
                <a:spcPts val="0"/>
              </a:spcAft>
              <a:buSzPts val="1100"/>
              <a:buFont typeface="Open Sans Light"/>
              <a:buChar char="●"/>
            </a:pPr>
            <a:r>
              <a:rPr lang="en">
                <a:latin typeface="Open Sans Light"/>
                <a:ea typeface="Open Sans Light"/>
                <a:cs typeface="Open Sans Light"/>
                <a:sym typeface="Open Sans Light"/>
              </a:rPr>
              <a:t>Break the silence → knowing that you’re not alone can be tremendously freeing </a:t>
            </a:r>
            <a:endParaRPr>
              <a:latin typeface="Open Sans Light"/>
              <a:ea typeface="Open Sans Light"/>
              <a:cs typeface="Open Sans Light"/>
              <a:sym typeface="Open Sans Light"/>
            </a:endParaRPr>
          </a:p>
          <a:p>
            <a:pPr marL="0" lvl="0" indent="0" algn="l" rtl="0">
              <a:spcBef>
                <a:spcPts val="0"/>
              </a:spcBef>
              <a:spcAft>
                <a:spcPts val="0"/>
              </a:spcAft>
              <a:buNone/>
            </a:pPr>
            <a:endParaRPr>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r>
              <a:rPr lang="en" sz="1400" b="1">
                <a:solidFill>
                  <a:schemeClr val="dk1"/>
                </a:solidFill>
              </a:rPr>
              <a:t>imposter syndrome is just one example of the stresses we may experience as graduate students. It’s therefore important to develop healthy coping mechanisms and self-care practices in order to deal with these stresses </a:t>
            </a:r>
            <a:endParaRPr>
              <a:latin typeface="Open Sans Light"/>
              <a:ea typeface="Open Sans Light"/>
              <a:cs typeface="Open Sans Light"/>
              <a:sym typeface="Open Sans Light"/>
            </a:endParaRPr>
          </a:p>
          <a:p>
            <a:pPr marL="457200" lvl="0" indent="0" algn="l" rtl="0">
              <a:spcBef>
                <a:spcPts val="0"/>
              </a:spcBef>
              <a:spcAft>
                <a:spcPts val="0"/>
              </a:spcAft>
              <a:buNone/>
            </a:pPr>
            <a:endParaRPr>
              <a:solidFill>
                <a:schemeClr val="dk1"/>
              </a:solidFill>
              <a:latin typeface="Open Sans Light"/>
              <a:ea typeface="Open Sans Light"/>
              <a:cs typeface="Open Sans Light"/>
              <a:sym typeface="Open Sans Light"/>
            </a:endParaRPr>
          </a:p>
          <a:p>
            <a:pPr marL="0" lvl="0" indent="0" algn="l" rtl="0">
              <a:spcBef>
                <a:spcPts val="0"/>
              </a:spcBef>
              <a:spcAft>
                <a:spcPts val="0"/>
              </a:spcAft>
              <a:buNone/>
            </a:pPr>
            <a:r>
              <a:rPr lang="en">
                <a:latin typeface="Open Sans Light"/>
                <a:ea typeface="Open Sans Light"/>
                <a:cs typeface="Open Sans Light"/>
                <a:sym typeface="Open Sans Light"/>
              </a:rPr>
              <a:t>Develop a new script</a:t>
            </a:r>
            <a:endParaRPr>
              <a:latin typeface="Open Sans Light"/>
              <a:ea typeface="Open Sans Light"/>
              <a:cs typeface="Open Sans Light"/>
              <a:sym typeface="Open Sans Light"/>
            </a:endParaRPr>
          </a:p>
          <a:p>
            <a:pPr marL="457200" lvl="0" indent="-298450" algn="l" rtl="0">
              <a:spcBef>
                <a:spcPts val="0"/>
              </a:spcBef>
              <a:spcAft>
                <a:spcPts val="0"/>
              </a:spcAft>
              <a:buSzPts val="1100"/>
              <a:buFont typeface="Open Sans Light"/>
              <a:buChar char="●"/>
            </a:pPr>
            <a:r>
              <a:rPr lang="en">
                <a:latin typeface="Open Sans Light"/>
                <a:ea typeface="Open Sans Light"/>
                <a:cs typeface="Open Sans Light"/>
                <a:sym typeface="Open Sans Light"/>
              </a:rPr>
              <a:t>Our script is that automatic mental tape that starts playing in situations that trigger your imposter feelings. </a:t>
            </a:r>
            <a:endParaRPr>
              <a:latin typeface="Open Sans Light"/>
              <a:ea typeface="Open Sans Light"/>
              <a:cs typeface="Open Sans Light"/>
              <a:sym typeface="Open Sans Light"/>
            </a:endParaRPr>
          </a:p>
          <a:p>
            <a:pPr marL="457200" lvl="0" indent="-298450" algn="l" rtl="0">
              <a:spcBef>
                <a:spcPts val="0"/>
              </a:spcBef>
              <a:spcAft>
                <a:spcPts val="0"/>
              </a:spcAft>
              <a:buSzPts val="1100"/>
              <a:buFont typeface="Open Sans Light"/>
              <a:buChar char="●"/>
            </a:pPr>
            <a:r>
              <a:rPr lang="en">
                <a:latin typeface="Open Sans Light"/>
                <a:ea typeface="Open Sans Light"/>
                <a:cs typeface="Open Sans Light"/>
                <a:sym typeface="Open Sans Light"/>
              </a:rPr>
              <a:t>When starting a new job/project, instead of thinking “wait till they find out I have no idea what I’m doing”, try thinking “Everyone who starts something new feels off-base in the beginning. I may not know all the answers but I’m smart enough to find them out.” </a:t>
            </a:r>
            <a:endParaRPr>
              <a:latin typeface="Open Sans Light"/>
              <a:ea typeface="Open Sans Light"/>
              <a:cs typeface="Open Sans Light"/>
              <a:sym typeface="Open Sans Light"/>
            </a:endParaRPr>
          </a:p>
          <a:p>
            <a:pPr marL="457200" lvl="0" indent="-298450" algn="l" rtl="0">
              <a:spcBef>
                <a:spcPts val="0"/>
              </a:spcBef>
              <a:spcAft>
                <a:spcPts val="0"/>
              </a:spcAft>
              <a:buSzPts val="1100"/>
              <a:buFont typeface="Open Sans Light"/>
              <a:buChar char="●"/>
            </a:pPr>
            <a:r>
              <a:rPr lang="en">
                <a:latin typeface="Open Sans Light"/>
                <a:ea typeface="Open Sans Light"/>
                <a:cs typeface="Open Sans Light"/>
                <a:sym typeface="Open Sans Light"/>
              </a:rPr>
              <a:t>Overtime, you’ll begin to believe the new thoughts. Reframe the situation/your thinking to talk your way down faster, so you can an “imposter moment” instead of an “imposter life”</a:t>
            </a:r>
            <a:endParaRPr>
              <a:latin typeface="Open Sans Light"/>
              <a:ea typeface="Open Sans Light"/>
              <a:cs typeface="Open Sans Light"/>
              <a:sym typeface="Open Sans Light"/>
            </a:endParaRPr>
          </a:p>
          <a:p>
            <a:pPr marL="0" lvl="0" indent="0" algn="l" rtl="0">
              <a:spcBef>
                <a:spcPts val="0"/>
              </a:spcBef>
              <a:spcAft>
                <a:spcPts val="0"/>
              </a:spcAft>
              <a:buNone/>
            </a:pPr>
            <a:endParaRPr>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r>
              <a:rPr lang="en">
                <a:solidFill>
                  <a:schemeClr val="dk1"/>
                </a:solidFill>
                <a:latin typeface="Open Sans Light"/>
                <a:ea typeface="Open Sans Light"/>
                <a:cs typeface="Open Sans Light"/>
                <a:sym typeface="Open Sans Light"/>
              </a:rPr>
              <a:t>Be curious: </a:t>
            </a:r>
            <a:endParaRPr>
              <a:solidFill>
                <a:schemeClr val="dk1"/>
              </a:solidFill>
              <a:latin typeface="Open Sans Light"/>
              <a:ea typeface="Open Sans Light"/>
              <a:cs typeface="Open Sans Light"/>
              <a:sym typeface="Open Sans Light"/>
            </a:endParaRPr>
          </a:p>
          <a:p>
            <a:pPr marL="457200" lvl="0" indent="-298450" algn="l" rtl="0">
              <a:spcBef>
                <a:spcPts val="0"/>
              </a:spcBef>
              <a:spcAft>
                <a:spcPts val="0"/>
              </a:spcAft>
              <a:buClr>
                <a:schemeClr val="dk1"/>
              </a:buClr>
              <a:buSzPts val="1100"/>
              <a:buFont typeface="Open Sans Light"/>
              <a:buChar char="●"/>
            </a:pPr>
            <a:r>
              <a:rPr lang="en">
                <a:solidFill>
                  <a:schemeClr val="dk1"/>
                </a:solidFill>
                <a:latin typeface="Open Sans Light"/>
                <a:ea typeface="Open Sans Light"/>
                <a:cs typeface="Open Sans Light"/>
                <a:sym typeface="Open Sans Light"/>
              </a:rPr>
              <a:t>Why am I feeling this way?</a:t>
            </a:r>
            <a:endParaRPr>
              <a:solidFill>
                <a:schemeClr val="dk1"/>
              </a:solidFill>
              <a:latin typeface="Open Sans Light"/>
              <a:ea typeface="Open Sans Light"/>
              <a:cs typeface="Open Sans Light"/>
              <a:sym typeface="Open Sans Light"/>
            </a:endParaRPr>
          </a:p>
          <a:p>
            <a:pPr marL="457200" lvl="0" indent="-298450" algn="l" rtl="0">
              <a:spcBef>
                <a:spcPts val="0"/>
              </a:spcBef>
              <a:spcAft>
                <a:spcPts val="0"/>
              </a:spcAft>
              <a:buClr>
                <a:schemeClr val="dk1"/>
              </a:buClr>
              <a:buSzPts val="1100"/>
              <a:buFont typeface="Open Sans Light"/>
              <a:buChar char="●"/>
            </a:pPr>
            <a:r>
              <a:rPr lang="en">
                <a:solidFill>
                  <a:schemeClr val="dk1"/>
                </a:solidFill>
                <a:latin typeface="Open Sans Light"/>
                <a:ea typeface="Open Sans Light"/>
                <a:cs typeface="Open Sans Light"/>
                <a:sym typeface="Open Sans Light"/>
              </a:rPr>
              <a:t>What evidence do I have that these fears are true? </a:t>
            </a:r>
            <a:endParaRPr>
              <a:latin typeface="Open Sans Light"/>
              <a:ea typeface="Open Sans Light"/>
              <a:cs typeface="Open Sans Light"/>
              <a:sym typeface="Open Sans Light"/>
            </a:endParaRPr>
          </a:p>
          <a:p>
            <a:pPr marL="0" lvl="0" indent="0" algn="l" rtl="0">
              <a:spcBef>
                <a:spcPts val="0"/>
              </a:spcBef>
              <a:spcAft>
                <a:spcPts val="0"/>
              </a:spcAft>
              <a:buNone/>
            </a:pPr>
            <a:endParaRPr>
              <a:latin typeface="Open Sans Light"/>
              <a:ea typeface="Open Sans Light"/>
              <a:cs typeface="Open Sans Light"/>
              <a:sym typeface="Open Sans Light"/>
            </a:endParaRPr>
          </a:p>
          <a:p>
            <a:pPr marL="0" lvl="0" indent="0" algn="l" rtl="0">
              <a:lnSpc>
                <a:spcPct val="110000"/>
              </a:lnSpc>
              <a:spcBef>
                <a:spcPts val="1300"/>
              </a:spcBef>
              <a:spcAft>
                <a:spcPts val="0"/>
              </a:spcAft>
              <a:buNone/>
            </a:pPr>
            <a:r>
              <a:rPr lang="en" i="1">
                <a:highlight>
                  <a:srgbClr val="FFFFFF"/>
                </a:highlight>
              </a:rPr>
              <a:t>The only way to stop feeling like an impostor is to stop thinking like an impostor.</a:t>
            </a:r>
            <a:endParaRPr i="1">
              <a:highlight>
                <a:srgbClr val="FFFFFF"/>
              </a:highlight>
            </a:endParaRPr>
          </a:p>
          <a:p>
            <a:pPr marL="0" lvl="0" indent="0" algn="l" rtl="0">
              <a:lnSpc>
                <a:spcPct val="110000"/>
              </a:lnSpc>
              <a:spcBef>
                <a:spcPts val="1300"/>
              </a:spcBef>
              <a:spcAft>
                <a:spcPts val="0"/>
              </a:spcAft>
              <a:buClr>
                <a:schemeClr val="dk1"/>
              </a:buClr>
              <a:buSzPts val="1100"/>
              <a:buFont typeface="Arial"/>
              <a:buNone/>
            </a:pPr>
            <a:r>
              <a:rPr lang="en" u="sng">
                <a:solidFill>
                  <a:schemeClr val="hlink"/>
                </a:solidFill>
                <a:hlinkClick r:id="rId3"/>
              </a:rPr>
              <a:t>https://impostorsyndrome.com/10-steps-overcome-impostor/</a:t>
            </a:r>
            <a:r>
              <a:rPr lang="en" i="1">
                <a:highlight>
                  <a:srgbClr val="FFFFFF"/>
                </a:highlight>
              </a:rPr>
              <a:t> (helpful website) </a:t>
            </a:r>
            <a:endParaRPr i="1">
              <a:highlight>
                <a:srgbClr val="FFFFFF"/>
              </a:highlight>
            </a:endParaRPr>
          </a:p>
          <a:p>
            <a:pPr marL="0" lvl="0" indent="0" algn="l" rtl="0">
              <a:spcBef>
                <a:spcPts val="1300"/>
              </a:spcBef>
              <a:spcAft>
                <a:spcPts val="0"/>
              </a:spcAft>
              <a:buNone/>
            </a:pPr>
            <a:endParaRPr>
              <a:latin typeface="Open Sans Light"/>
              <a:ea typeface="Open Sans Light"/>
              <a:cs typeface="Open Sans Light"/>
              <a:sym typeface="Open Sans Light"/>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f4ba77685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8f4ba77685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b="1" u="sng">
                <a:solidFill>
                  <a:srgbClr val="0000FF"/>
                </a:solidFill>
              </a:rPr>
              <a:t>Gabriela</a:t>
            </a:r>
            <a:r>
              <a:rPr lang="en" b="1"/>
              <a:t> </a:t>
            </a:r>
            <a:endParaRPr b="1"/>
          </a:p>
          <a:p>
            <a:pPr marL="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 b="1"/>
              <a:t>It’s important to learn how to cope with stress in a healthy manner.</a:t>
            </a:r>
            <a:r>
              <a:rPr lang="en"/>
              <a:t> When we feel stressed our resources for coping are surpassed. Developing coping self-efficacy (confidence to cope effectively with stress), is one thing we can do to help lower our stress level as we work to persist and succeed in school </a:t>
            </a:r>
            <a:endParaRPr/>
          </a:p>
          <a:p>
            <a:pPr marL="0" lvl="0" indent="0" algn="l" rtl="0">
              <a:lnSpc>
                <a:spcPct val="100000"/>
              </a:lnSpc>
              <a:spcBef>
                <a:spcPts val="0"/>
              </a:spcBef>
              <a:spcAft>
                <a:spcPts val="0"/>
              </a:spcAft>
              <a:buNone/>
            </a:pPr>
            <a:endParaRPr>
              <a:highlight>
                <a:srgbClr val="FFFFFF"/>
              </a:highlight>
            </a:endParaRPr>
          </a:p>
          <a:p>
            <a:pPr marL="0" lvl="0" indent="0" algn="l" rtl="0">
              <a:lnSpc>
                <a:spcPct val="100000"/>
              </a:lnSpc>
              <a:spcBef>
                <a:spcPts val="0"/>
              </a:spcBef>
              <a:spcAft>
                <a:spcPts val="0"/>
              </a:spcAft>
              <a:buNone/>
            </a:pPr>
            <a:r>
              <a:rPr lang="en" i="1" u="sng">
                <a:solidFill>
                  <a:schemeClr val="hlink"/>
                </a:solidFill>
                <a:highlight>
                  <a:srgbClr val="FFFFFF"/>
                </a:highlight>
                <a:hlinkClick r:id="rId3"/>
              </a:rPr>
              <a:t>www.verywellmind.com/forty-healthy-coping-skills-4586742</a:t>
            </a:r>
            <a:r>
              <a:rPr lang="en" i="1">
                <a:highlight>
                  <a:srgbClr val="FFFFFF"/>
                </a:highlight>
              </a:rPr>
              <a:t> </a:t>
            </a:r>
            <a:endParaRPr i="1">
              <a:highlight>
                <a:srgbClr val="FFFFFF"/>
              </a:highlight>
            </a:endParaRPr>
          </a:p>
          <a:p>
            <a:pPr marL="0" lvl="0" indent="0" algn="l" rtl="0">
              <a:lnSpc>
                <a:spcPct val="100000"/>
              </a:lnSpc>
              <a:spcBef>
                <a:spcPts val="0"/>
              </a:spcBef>
              <a:spcAft>
                <a:spcPts val="0"/>
              </a:spcAft>
              <a:buNone/>
            </a:pPr>
            <a:endParaRPr>
              <a:highlight>
                <a:srgbClr val="FFFFFF"/>
              </a:highlight>
            </a:endParaRPr>
          </a:p>
          <a:p>
            <a:pPr marL="0" lvl="0" indent="0" algn="l" rtl="0">
              <a:lnSpc>
                <a:spcPct val="100000"/>
              </a:lnSpc>
              <a:spcBef>
                <a:spcPts val="0"/>
              </a:spcBef>
              <a:spcAft>
                <a:spcPts val="0"/>
              </a:spcAft>
              <a:buNone/>
            </a:pPr>
            <a:r>
              <a:rPr lang="en" b="1">
                <a:highlight>
                  <a:srgbClr val="FFFFFF"/>
                </a:highlight>
              </a:rPr>
              <a:t>Coping skills can help you tolerate, minimize, and deal with stressful situations in life</a:t>
            </a:r>
            <a:r>
              <a:rPr lang="en">
                <a:highlight>
                  <a:srgbClr val="FFFFFF"/>
                </a:highlight>
              </a:rPr>
              <a:t>. </a:t>
            </a:r>
            <a:endParaRPr>
              <a:highlight>
                <a:srgbClr val="FFFFFF"/>
              </a:highlight>
            </a:endParaRPr>
          </a:p>
          <a:p>
            <a:pPr marL="457200" lvl="0" indent="-298450" algn="l" rtl="0">
              <a:lnSpc>
                <a:spcPct val="100000"/>
              </a:lnSpc>
              <a:spcBef>
                <a:spcPts val="0"/>
              </a:spcBef>
              <a:spcAft>
                <a:spcPts val="0"/>
              </a:spcAft>
              <a:buSzPts val="1100"/>
              <a:buChar char="●"/>
            </a:pPr>
            <a:r>
              <a:rPr lang="en">
                <a:highlight>
                  <a:srgbClr val="FFFFFF"/>
                </a:highlight>
              </a:rPr>
              <a:t>Managing your stress well can help you feel better physically and psychologically and it can impact your ability to perform your best.</a:t>
            </a:r>
            <a:endParaRPr>
              <a:highlight>
                <a:srgbClr val="FFFFFF"/>
              </a:highlight>
            </a:endParaRPr>
          </a:p>
          <a:p>
            <a:pPr marL="457200" lvl="0" indent="-298450" algn="l" rtl="0">
              <a:lnSpc>
                <a:spcPct val="100000"/>
              </a:lnSpc>
              <a:spcBef>
                <a:spcPts val="0"/>
              </a:spcBef>
              <a:spcAft>
                <a:spcPts val="0"/>
              </a:spcAft>
              <a:buSzPts val="1100"/>
              <a:buChar char="●"/>
            </a:pPr>
            <a:r>
              <a:rPr lang="en">
                <a:highlight>
                  <a:srgbClr val="FFFFFF"/>
                </a:highlight>
              </a:rPr>
              <a:t>But not all coping skills are created equal. Sometimes, it’s tempting to engage in strategies that will give quick relief but might create bigger problems for you down the road. </a:t>
            </a:r>
            <a:endParaRPr>
              <a:highlight>
                <a:srgbClr val="FFFFFF"/>
              </a:highlight>
            </a:endParaRPr>
          </a:p>
          <a:p>
            <a:pPr marL="914400" lvl="1" indent="-298450" algn="l" rtl="0">
              <a:lnSpc>
                <a:spcPct val="100000"/>
              </a:lnSpc>
              <a:spcBef>
                <a:spcPts val="0"/>
              </a:spcBef>
              <a:spcAft>
                <a:spcPts val="0"/>
              </a:spcAft>
              <a:buSzPts val="1100"/>
              <a:buChar char="○"/>
            </a:pPr>
            <a:r>
              <a:rPr lang="en">
                <a:highlight>
                  <a:srgbClr val="FFFFFF"/>
                </a:highlight>
              </a:rPr>
              <a:t>It’s important to establish healthy coping skills that will help you reduce your emotional distress or rid yourself of the stressful situations you face.</a:t>
            </a:r>
            <a:endParaRPr>
              <a:highlight>
                <a:srgbClr val="FFFFFF"/>
              </a:highlight>
            </a:endParaRPr>
          </a:p>
          <a:p>
            <a:pPr marL="457200" lvl="0" indent="-298450" algn="l" rtl="0">
              <a:lnSpc>
                <a:spcPct val="100000"/>
              </a:lnSpc>
              <a:spcBef>
                <a:spcPts val="0"/>
              </a:spcBef>
              <a:spcAft>
                <a:spcPts val="0"/>
              </a:spcAft>
              <a:buSzPts val="1100"/>
              <a:buChar char="●"/>
            </a:pPr>
            <a:r>
              <a:rPr lang="en">
                <a:highlight>
                  <a:srgbClr val="FFFFFF"/>
                </a:highlight>
              </a:rPr>
              <a:t>When you’re feeling distressed, ask yourself, </a:t>
            </a:r>
            <a:r>
              <a:rPr lang="en" b="1">
                <a:highlight>
                  <a:srgbClr val="FFFFFF"/>
                </a:highlight>
              </a:rPr>
              <a:t>“Do I need to change my situation or do I need to find a way to better cope with the situation?”</a:t>
            </a:r>
            <a:r>
              <a:rPr lang="en">
                <a:highlight>
                  <a:srgbClr val="FFFFFF"/>
                </a:highlight>
              </a:rPr>
              <a:t> Then, you can decide which type of coping strategy will help you best proceed.</a:t>
            </a:r>
            <a:endParaRPr>
              <a:highlight>
                <a:srgbClr val="FFFFFF"/>
              </a:highlight>
            </a:endParaRPr>
          </a:p>
          <a:p>
            <a:pPr marL="914400" lvl="1" indent="-298450" algn="l" rtl="0">
              <a:spcBef>
                <a:spcPts val="0"/>
              </a:spcBef>
              <a:spcAft>
                <a:spcPts val="0"/>
              </a:spcAft>
              <a:buClr>
                <a:schemeClr val="dk1"/>
              </a:buClr>
              <a:buSzPts val="1100"/>
              <a:buChar char="○"/>
            </a:pPr>
            <a:r>
              <a:rPr lang="en" b="1">
                <a:solidFill>
                  <a:schemeClr val="dk1"/>
                </a:solidFill>
              </a:rPr>
              <a:t>The first step towards coping is to recognizing that you are experiencing stress</a:t>
            </a:r>
            <a:endParaRPr b="1">
              <a:solidFill>
                <a:schemeClr val="dk1"/>
              </a:solidFill>
            </a:endParaRPr>
          </a:p>
          <a:p>
            <a:pPr marL="914400" lvl="1" indent="-298450" algn="l" rtl="0">
              <a:spcBef>
                <a:spcPts val="0"/>
              </a:spcBef>
              <a:spcAft>
                <a:spcPts val="0"/>
              </a:spcAft>
              <a:buClr>
                <a:schemeClr val="dk1"/>
              </a:buClr>
              <a:buSzPts val="1100"/>
              <a:buChar char="○"/>
            </a:pPr>
            <a:r>
              <a:rPr lang="en" b="1">
                <a:solidFill>
                  <a:schemeClr val="dk1"/>
                </a:solidFill>
              </a:rPr>
              <a:t>Next it is important, to assess whether the situation is changeable or unchangeable</a:t>
            </a:r>
            <a:endParaRPr b="1">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Identifying whether the situation is changeable determine what style of coping will help most </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Most challenging situations are changeable → starting out with poor grades is changeable  </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Unchangeable situations are less common, but can be impactful. For example, the losses faced due to COVID-19 pandemic 	</a:t>
            </a:r>
            <a:endParaRPr>
              <a:highlight>
                <a:srgbClr val="FFFFFF"/>
              </a:highlight>
            </a:endParaRPr>
          </a:p>
          <a:p>
            <a:pPr marL="0" lvl="0" indent="0" algn="l" rtl="0">
              <a:lnSpc>
                <a:spcPct val="100000"/>
              </a:lnSpc>
              <a:spcBef>
                <a:spcPts val="1200"/>
              </a:spcBef>
              <a:spcAft>
                <a:spcPts val="0"/>
              </a:spcAft>
              <a:buNone/>
            </a:pPr>
            <a:endParaRPr>
              <a:highlight>
                <a:srgbClr val="FFFFFF"/>
              </a:highlight>
            </a:endParaRPr>
          </a:p>
          <a:p>
            <a:pPr marL="0" lvl="0" indent="0" algn="l" rtl="0">
              <a:lnSpc>
                <a:spcPct val="100000"/>
              </a:lnSpc>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f99e980ff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f99e980f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0000FF"/>
                </a:solidFill>
              </a:rPr>
              <a:t>Gabriela</a:t>
            </a:r>
            <a:endParaRPr i="1" u="sng">
              <a:solidFill>
                <a:srgbClr val="0000FF"/>
              </a:solidFill>
            </a:endParaRPr>
          </a:p>
          <a:p>
            <a:pPr marL="0" lvl="0" indent="0" algn="l" rtl="0">
              <a:lnSpc>
                <a:spcPct val="100000"/>
              </a:lnSpc>
              <a:spcBef>
                <a:spcPts val="0"/>
              </a:spcBef>
              <a:spcAft>
                <a:spcPts val="0"/>
              </a:spcAft>
              <a:buNone/>
            </a:pPr>
            <a:endParaRPr i="1" u="sng"/>
          </a:p>
          <a:p>
            <a:pPr marL="0" lvl="0" indent="0" algn="l" rtl="0">
              <a:lnSpc>
                <a:spcPct val="100000"/>
              </a:lnSpc>
              <a:spcBef>
                <a:spcPts val="0"/>
              </a:spcBef>
              <a:spcAft>
                <a:spcPts val="0"/>
              </a:spcAft>
              <a:buNone/>
            </a:pPr>
            <a:r>
              <a:rPr lang="en" i="1" u="sng"/>
              <a:t>Problem-based coping:</a:t>
            </a:r>
            <a:r>
              <a:rPr lang="en" i="1"/>
              <a:t> </a:t>
            </a:r>
            <a:r>
              <a:rPr lang="en" b="1" i="1"/>
              <a:t>helpful when you need to change the situation </a:t>
            </a:r>
            <a:r>
              <a:rPr lang="en" i="1" u="sng"/>
              <a:t> </a:t>
            </a:r>
            <a:endParaRPr i="1" u="sng"/>
          </a:p>
          <a:p>
            <a:pPr marL="457200" lvl="0" indent="-298450" algn="l" rtl="0">
              <a:lnSpc>
                <a:spcPct val="100000"/>
              </a:lnSpc>
              <a:spcBef>
                <a:spcPts val="0"/>
              </a:spcBef>
              <a:spcAft>
                <a:spcPts val="0"/>
              </a:spcAft>
              <a:buSzPts val="1100"/>
              <a:buChar char="●"/>
            </a:pPr>
            <a:r>
              <a:rPr lang="en"/>
              <a:t>For example, by removing a stressful thing from your life </a:t>
            </a:r>
            <a:endParaRPr/>
          </a:p>
          <a:p>
            <a:pPr marL="1371600" lvl="1" indent="-298450" algn="l" rtl="0">
              <a:lnSpc>
                <a:spcPct val="100000"/>
              </a:lnSpc>
              <a:spcBef>
                <a:spcPts val="0"/>
              </a:spcBef>
              <a:spcAft>
                <a:spcPts val="0"/>
              </a:spcAft>
              <a:buSzPts val="1100"/>
              <a:buChar char="○"/>
            </a:pPr>
            <a:r>
              <a:rPr lang="en"/>
              <a:t>For example, if in an unhealthy relationship, your anxiety and sadness might be best resolved by ending the relationship (as opposed to soothing your emotions)</a:t>
            </a:r>
            <a:endParaRPr/>
          </a:p>
          <a:p>
            <a:pPr marL="457200" lvl="0" indent="-298450" algn="l" rtl="0">
              <a:lnSpc>
                <a:spcPct val="100000"/>
              </a:lnSpc>
              <a:spcBef>
                <a:spcPts val="0"/>
              </a:spcBef>
              <a:spcAft>
                <a:spcPts val="0"/>
              </a:spcAft>
              <a:buSzPts val="1100"/>
              <a:buChar char="●"/>
            </a:pPr>
            <a:r>
              <a:rPr lang="en"/>
              <a:t>Engaging in activities (such as tutoring or working with a study group) to help improve performance in a class</a:t>
            </a:r>
            <a:endParaRPr/>
          </a:p>
          <a:p>
            <a:pPr marL="457200" lvl="0" indent="-298450" algn="l" rtl="0">
              <a:lnSpc>
                <a:spcPct val="100000"/>
              </a:lnSpc>
              <a:spcBef>
                <a:spcPts val="0"/>
              </a:spcBef>
              <a:spcAft>
                <a:spcPts val="0"/>
              </a:spcAft>
              <a:buSzPts val="1100"/>
              <a:buChar char="●"/>
            </a:pPr>
            <a:r>
              <a:rPr lang="en">
                <a:highlight>
                  <a:srgbClr val="FFFFFF"/>
                </a:highlight>
              </a:rPr>
              <a:t>There are many ways you might decide to tackle a problem head-on and eliminate the source of your stress. In some cases, </a:t>
            </a:r>
            <a:r>
              <a:rPr lang="en" b="1">
                <a:highlight>
                  <a:srgbClr val="FFFFFF"/>
                </a:highlight>
              </a:rPr>
              <a:t>that may mean changing your behavior or creating a plan that helps you know what action you’re going to take.</a:t>
            </a:r>
            <a:endParaRPr>
              <a:highlight>
                <a:srgbClr val="FFFFFF"/>
              </a:highlight>
            </a:endParaRPr>
          </a:p>
          <a:p>
            <a:pPr marL="457200" lvl="0" indent="-298450" algn="l" rtl="0">
              <a:lnSpc>
                <a:spcPct val="100000"/>
              </a:lnSpc>
              <a:spcBef>
                <a:spcPts val="0"/>
              </a:spcBef>
              <a:spcAft>
                <a:spcPts val="0"/>
              </a:spcAft>
              <a:buSzPts val="1100"/>
              <a:buChar char="●"/>
            </a:pPr>
            <a:r>
              <a:rPr lang="en">
                <a:highlight>
                  <a:srgbClr val="FFFFFF"/>
                </a:highlight>
              </a:rPr>
              <a:t>In other situations, problem-focused coping may involve more drastic measures (like changing jobs, cutting someone out of your life)</a:t>
            </a:r>
            <a:endParaRPr>
              <a:highlight>
                <a:srgbClr val="FFFFFF"/>
              </a:highlight>
            </a:endParaRPr>
          </a:p>
          <a:p>
            <a:pPr marL="457200" lvl="0" indent="-298450" algn="l" rtl="0">
              <a:lnSpc>
                <a:spcPct val="100000"/>
              </a:lnSpc>
              <a:spcBef>
                <a:spcPts val="0"/>
              </a:spcBef>
              <a:spcAft>
                <a:spcPts val="0"/>
              </a:spcAft>
              <a:buSzPts val="1100"/>
              <a:buChar char="●"/>
            </a:pPr>
            <a:r>
              <a:rPr lang="en">
                <a:highlight>
                  <a:srgbClr val="FFFFFF"/>
                </a:highlight>
              </a:rPr>
              <a:t>Healthy problem-focused coping skills: </a:t>
            </a:r>
            <a:endParaRPr>
              <a:highlight>
                <a:srgbClr val="FFFFFF"/>
              </a:highlight>
            </a:endParaRPr>
          </a:p>
          <a:p>
            <a:pPr marL="1371600" lvl="1" indent="-298450" algn="l" rtl="0">
              <a:lnSpc>
                <a:spcPct val="100000"/>
              </a:lnSpc>
              <a:spcBef>
                <a:spcPts val="0"/>
              </a:spcBef>
              <a:spcAft>
                <a:spcPts val="0"/>
              </a:spcAft>
              <a:buSzPts val="1100"/>
              <a:buChar char="○"/>
            </a:pPr>
            <a:r>
              <a:rPr lang="en">
                <a:highlight>
                  <a:srgbClr val="FFFFFF"/>
                </a:highlight>
              </a:rPr>
              <a:t>Ask for support from a friend/professional</a:t>
            </a:r>
            <a:endParaRPr>
              <a:highlight>
                <a:srgbClr val="FFFFFF"/>
              </a:highlight>
            </a:endParaRPr>
          </a:p>
          <a:p>
            <a:pPr marL="1371600" lvl="1" indent="-298450" algn="l" rtl="0">
              <a:lnSpc>
                <a:spcPct val="100000"/>
              </a:lnSpc>
              <a:spcBef>
                <a:spcPts val="0"/>
              </a:spcBef>
              <a:spcAft>
                <a:spcPts val="0"/>
              </a:spcAft>
              <a:buSzPts val="1100"/>
              <a:buChar char="○"/>
            </a:pPr>
            <a:r>
              <a:rPr lang="en">
                <a:highlight>
                  <a:srgbClr val="FFFFFF"/>
                </a:highlight>
              </a:rPr>
              <a:t>Create a to-do list</a:t>
            </a:r>
            <a:endParaRPr>
              <a:highlight>
                <a:srgbClr val="FFFFFF"/>
              </a:highlight>
            </a:endParaRPr>
          </a:p>
          <a:p>
            <a:pPr marL="1371600" lvl="1" indent="-298450" algn="l" rtl="0">
              <a:lnSpc>
                <a:spcPct val="100000"/>
              </a:lnSpc>
              <a:spcBef>
                <a:spcPts val="0"/>
              </a:spcBef>
              <a:spcAft>
                <a:spcPts val="0"/>
              </a:spcAft>
              <a:buSzPts val="1100"/>
              <a:buChar char="○"/>
            </a:pPr>
            <a:r>
              <a:rPr lang="en">
                <a:highlight>
                  <a:srgbClr val="FFFFFF"/>
                </a:highlight>
              </a:rPr>
              <a:t>Engage in problem-solving</a:t>
            </a:r>
            <a:endParaRPr>
              <a:highlight>
                <a:srgbClr val="FFFFFF"/>
              </a:highlight>
            </a:endParaRPr>
          </a:p>
          <a:p>
            <a:pPr marL="1371600" lvl="1" indent="-298450" algn="l" rtl="0">
              <a:lnSpc>
                <a:spcPct val="100000"/>
              </a:lnSpc>
              <a:spcBef>
                <a:spcPts val="0"/>
              </a:spcBef>
              <a:spcAft>
                <a:spcPts val="0"/>
              </a:spcAft>
              <a:buSzPts val="1100"/>
              <a:buChar char="○"/>
            </a:pPr>
            <a:r>
              <a:rPr lang="en">
                <a:highlight>
                  <a:srgbClr val="FFFFFF"/>
                </a:highlight>
              </a:rPr>
              <a:t>Establish healthy boundaries </a:t>
            </a:r>
            <a:endParaRPr>
              <a:highlight>
                <a:srgbClr val="FFFFFF"/>
              </a:highlight>
            </a:endParaRPr>
          </a:p>
          <a:p>
            <a:pPr marL="1371600" lvl="1" indent="-298450" algn="l" rtl="0">
              <a:lnSpc>
                <a:spcPct val="100000"/>
              </a:lnSpc>
              <a:spcBef>
                <a:spcPts val="0"/>
              </a:spcBef>
              <a:spcAft>
                <a:spcPts val="0"/>
              </a:spcAft>
              <a:buSzPts val="1100"/>
              <a:buChar char="○"/>
            </a:pPr>
            <a:r>
              <a:rPr lang="en">
                <a:highlight>
                  <a:srgbClr val="FFFFFF"/>
                </a:highlight>
              </a:rPr>
              <a:t>Walk away (leave a situation that’s causing stress) </a:t>
            </a:r>
            <a:endParaRPr>
              <a:highlight>
                <a:srgbClr val="FFFFFF"/>
              </a:highlight>
            </a:endParaRPr>
          </a:p>
          <a:p>
            <a:pPr marL="1371600" lvl="1" indent="-298450" algn="l" rtl="0">
              <a:lnSpc>
                <a:spcPct val="100000"/>
              </a:lnSpc>
              <a:spcBef>
                <a:spcPts val="0"/>
              </a:spcBef>
              <a:spcAft>
                <a:spcPts val="0"/>
              </a:spcAft>
              <a:buSzPts val="1100"/>
              <a:buChar char="○"/>
            </a:pPr>
            <a:r>
              <a:rPr lang="en">
                <a:highlight>
                  <a:srgbClr val="FFFFFF"/>
                </a:highlight>
              </a:rPr>
              <a:t>Work on time management (turn off phone notifications) </a:t>
            </a:r>
            <a:endParaRPr>
              <a:highlight>
                <a:srgbClr val="FFFFFF"/>
              </a:highlight>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i="1" u="sng"/>
              <a:t>Emotion-based coping:</a:t>
            </a:r>
            <a:r>
              <a:rPr lang="en" i="1"/>
              <a:t> </a:t>
            </a:r>
            <a:r>
              <a:rPr lang="en" b="1" i="1"/>
              <a:t>helpful when you need to take care of your feelings when you either don’t want to change your situation or when circumstances are out of your control </a:t>
            </a:r>
            <a:r>
              <a:rPr lang="en" b="1" i="1" u="sng"/>
              <a:t> </a:t>
            </a:r>
            <a:endParaRPr b="1" i="1" u="sng"/>
          </a:p>
          <a:p>
            <a:pPr marL="457200" lvl="0" indent="-298450" algn="l" rtl="0">
              <a:lnSpc>
                <a:spcPct val="100000"/>
              </a:lnSpc>
              <a:spcBef>
                <a:spcPts val="0"/>
              </a:spcBef>
              <a:spcAft>
                <a:spcPts val="0"/>
              </a:spcAft>
              <a:buSzPts val="1100"/>
              <a:buChar char="●"/>
            </a:pPr>
            <a:r>
              <a:rPr lang="en"/>
              <a:t>For example, if grieving the loss of a loved one → important to take care of your feelings in a healthy way </a:t>
            </a:r>
            <a:endParaRPr/>
          </a:p>
          <a:p>
            <a:pPr marL="457200" lvl="0" indent="-298450" algn="l" rtl="0">
              <a:lnSpc>
                <a:spcPct val="100000"/>
              </a:lnSpc>
              <a:spcBef>
                <a:spcPts val="0"/>
              </a:spcBef>
              <a:spcAft>
                <a:spcPts val="0"/>
              </a:spcAft>
              <a:buSzPts val="1100"/>
              <a:buChar char="●"/>
            </a:pPr>
            <a:r>
              <a:rPr lang="en"/>
              <a:t>Seeking social support from friends and loved ones</a:t>
            </a:r>
            <a:endParaRPr/>
          </a:p>
          <a:p>
            <a:pPr marL="457200" lvl="0" indent="-298450" algn="l" rtl="0">
              <a:lnSpc>
                <a:spcPct val="100000"/>
              </a:lnSpc>
              <a:spcBef>
                <a:spcPts val="0"/>
              </a:spcBef>
              <a:spcAft>
                <a:spcPts val="0"/>
              </a:spcAft>
              <a:buSzPts val="1100"/>
              <a:buChar char="●"/>
            </a:pPr>
            <a:r>
              <a:rPr lang="en"/>
              <a:t>Engaging in therapy to gain psychological support for a change or loss</a:t>
            </a:r>
            <a:endParaRPr/>
          </a:p>
          <a:p>
            <a:pPr marL="457200" lvl="0" indent="-298450" algn="l" rtl="0">
              <a:lnSpc>
                <a:spcPct val="100000"/>
              </a:lnSpc>
              <a:spcBef>
                <a:spcPts val="0"/>
              </a:spcBef>
              <a:spcAft>
                <a:spcPts val="0"/>
              </a:spcAft>
              <a:buSzPts val="1100"/>
              <a:buChar char="●"/>
            </a:pPr>
            <a:r>
              <a:rPr lang="en"/>
              <a:t>Emotion-focused coping skills can help you deal with your feelings in a healthy way </a:t>
            </a:r>
            <a:endParaRPr/>
          </a:p>
          <a:p>
            <a:pPr marL="914400" lvl="1" indent="-298450" algn="l" rtl="0">
              <a:lnSpc>
                <a:spcPct val="100000"/>
              </a:lnSpc>
              <a:spcBef>
                <a:spcPts val="0"/>
              </a:spcBef>
              <a:spcAft>
                <a:spcPts val="0"/>
              </a:spcAft>
              <a:buSzPts val="1100"/>
              <a:buChar char="○"/>
            </a:pPr>
            <a:r>
              <a:rPr lang="en"/>
              <a:t>Healthy coping strategies may soothe you, temporarily distract you, or help you tolerate your distress </a:t>
            </a:r>
            <a:endParaRPr/>
          </a:p>
          <a:p>
            <a:pPr marL="457200" lvl="0" indent="-298450" algn="l" rtl="0">
              <a:lnSpc>
                <a:spcPct val="100000"/>
              </a:lnSpc>
              <a:spcBef>
                <a:spcPts val="0"/>
              </a:spcBef>
              <a:spcAft>
                <a:spcPts val="0"/>
              </a:spcAft>
              <a:buSzPts val="1100"/>
              <a:buChar char="●"/>
            </a:pPr>
            <a:r>
              <a:rPr lang="en"/>
              <a:t>While it’s important to use coping skills to help relieve some distress, </a:t>
            </a:r>
            <a:r>
              <a:rPr lang="en" b="1"/>
              <a:t>coping shouldn’t be about constantly distracting you from reality </a:t>
            </a:r>
            <a:endParaRPr b="1"/>
          </a:p>
          <a:p>
            <a:pPr marL="457200" lvl="0" indent="-298450" algn="l" rtl="0">
              <a:lnSpc>
                <a:spcPct val="100000"/>
              </a:lnSpc>
              <a:spcBef>
                <a:spcPts val="0"/>
              </a:spcBef>
              <a:spcAft>
                <a:spcPts val="0"/>
              </a:spcAft>
              <a:buSzPts val="1100"/>
              <a:buChar char="●"/>
            </a:pPr>
            <a:r>
              <a:rPr lang="en"/>
              <a:t>Coping strategies may help you change your mood (i.e. after a bad day in lab)</a:t>
            </a:r>
            <a:endParaRPr/>
          </a:p>
          <a:p>
            <a:pPr marL="914400" lvl="1" indent="-298450" algn="l" rtl="0">
              <a:lnSpc>
                <a:spcPct val="100000"/>
              </a:lnSpc>
              <a:spcBef>
                <a:spcPts val="0"/>
              </a:spcBef>
              <a:spcAft>
                <a:spcPts val="0"/>
              </a:spcAft>
              <a:buSzPts val="1100"/>
              <a:buChar char="○"/>
            </a:pPr>
            <a:r>
              <a:rPr lang="en"/>
              <a:t>Clean the house/apartment (a closet, drawer, area)</a:t>
            </a:r>
            <a:endParaRPr/>
          </a:p>
          <a:p>
            <a:pPr marL="914400" lvl="1" indent="-298450" algn="l" rtl="0">
              <a:lnSpc>
                <a:spcPct val="100000"/>
              </a:lnSpc>
              <a:spcBef>
                <a:spcPts val="0"/>
              </a:spcBef>
              <a:spcAft>
                <a:spcPts val="0"/>
              </a:spcAft>
              <a:buSzPts val="1100"/>
              <a:buChar char="○"/>
            </a:pPr>
            <a:r>
              <a:rPr lang="en"/>
              <a:t>Cook a meal </a:t>
            </a:r>
            <a:endParaRPr/>
          </a:p>
          <a:p>
            <a:pPr marL="914400" lvl="1" indent="-298450" algn="l" rtl="0">
              <a:lnSpc>
                <a:spcPct val="100000"/>
              </a:lnSpc>
              <a:spcBef>
                <a:spcPts val="0"/>
              </a:spcBef>
              <a:spcAft>
                <a:spcPts val="0"/>
              </a:spcAft>
              <a:buSzPts val="1100"/>
              <a:buChar char="○"/>
            </a:pPr>
            <a:r>
              <a:rPr lang="en"/>
              <a:t>Draw</a:t>
            </a:r>
            <a:endParaRPr/>
          </a:p>
          <a:p>
            <a:pPr marL="914400" lvl="1" indent="-298450" algn="l" rtl="0">
              <a:lnSpc>
                <a:spcPct val="100000"/>
              </a:lnSpc>
              <a:spcBef>
                <a:spcPts val="0"/>
              </a:spcBef>
              <a:spcAft>
                <a:spcPts val="0"/>
              </a:spcAft>
              <a:buSzPts val="1100"/>
              <a:buChar char="○"/>
            </a:pPr>
            <a:r>
              <a:rPr lang="en"/>
              <a:t>Garden</a:t>
            </a:r>
            <a:endParaRPr/>
          </a:p>
          <a:p>
            <a:pPr marL="914400" lvl="1" indent="-298450" algn="l" rtl="0">
              <a:lnSpc>
                <a:spcPct val="100000"/>
              </a:lnSpc>
              <a:spcBef>
                <a:spcPts val="0"/>
              </a:spcBef>
              <a:spcAft>
                <a:spcPts val="0"/>
              </a:spcAft>
              <a:buSzPts val="1100"/>
              <a:buChar char="○"/>
            </a:pPr>
            <a:r>
              <a:rPr lang="en"/>
              <a:t>Meditate</a:t>
            </a:r>
            <a:endParaRPr/>
          </a:p>
          <a:p>
            <a:pPr marL="914400" lvl="1" indent="-298450" algn="l" rtl="0">
              <a:lnSpc>
                <a:spcPct val="100000"/>
              </a:lnSpc>
              <a:spcBef>
                <a:spcPts val="0"/>
              </a:spcBef>
              <a:spcAft>
                <a:spcPts val="0"/>
              </a:spcAft>
              <a:buSzPts val="1100"/>
              <a:buChar char="○"/>
            </a:pPr>
            <a:r>
              <a:rPr lang="en"/>
              <a:t>Play with a pet </a:t>
            </a:r>
            <a:endParaRPr/>
          </a:p>
          <a:p>
            <a:pPr marL="914400" lvl="1" indent="-298450" algn="l" rtl="0">
              <a:lnSpc>
                <a:spcPct val="100000"/>
              </a:lnSpc>
              <a:spcBef>
                <a:spcPts val="0"/>
              </a:spcBef>
              <a:spcAft>
                <a:spcPts val="0"/>
              </a:spcAft>
              <a:buSzPts val="1100"/>
              <a:buChar char="○"/>
            </a:pPr>
            <a:r>
              <a:rPr lang="en"/>
              <a:t>Engage in a hobby </a:t>
            </a:r>
            <a:endParaRPr/>
          </a:p>
          <a:p>
            <a:pPr marL="914400" lvl="1" indent="-298450" algn="l" rtl="0">
              <a:lnSpc>
                <a:spcPct val="100000"/>
              </a:lnSpc>
              <a:spcBef>
                <a:spcPts val="0"/>
              </a:spcBef>
              <a:spcAft>
                <a:spcPts val="0"/>
              </a:spcAft>
              <a:buSzPts val="1100"/>
              <a:buChar char="○"/>
            </a:pPr>
            <a:r>
              <a:rPr lang="en"/>
              <a:t>Go for a walk </a:t>
            </a:r>
            <a:endParaRPr/>
          </a:p>
          <a:p>
            <a:pPr marL="914400" lvl="1" indent="-298450" algn="l" rtl="0">
              <a:lnSpc>
                <a:spcPct val="100000"/>
              </a:lnSpc>
              <a:spcBef>
                <a:spcPts val="0"/>
              </a:spcBef>
              <a:spcAft>
                <a:spcPts val="0"/>
              </a:spcAft>
              <a:buSzPts val="1100"/>
              <a:buChar char="○"/>
            </a:pPr>
            <a:r>
              <a:rPr lang="en"/>
              <a:t>Practice breathing exercises </a:t>
            </a:r>
            <a:endParaRPr/>
          </a:p>
          <a:p>
            <a:pPr marL="914400" lvl="1" indent="-298450" algn="l" rtl="0">
              <a:lnSpc>
                <a:spcPct val="100000"/>
              </a:lnSpc>
              <a:spcBef>
                <a:spcPts val="0"/>
              </a:spcBef>
              <a:spcAft>
                <a:spcPts val="0"/>
              </a:spcAft>
              <a:buSzPts val="1100"/>
              <a:buChar char="○"/>
            </a:pPr>
            <a:r>
              <a:rPr lang="en"/>
              <a:t>Reframe the way you are thinking about the problem </a:t>
            </a:r>
            <a:endParaRPr/>
          </a:p>
          <a:p>
            <a:pPr marL="914400" lvl="1" indent="-298450" algn="l" rtl="0">
              <a:lnSpc>
                <a:spcPct val="100000"/>
              </a:lnSpc>
              <a:spcBef>
                <a:spcPts val="0"/>
              </a:spcBef>
              <a:spcAft>
                <a:spcPts val="0"/>
              </a:spcAft>
              <a:buSzPts val="1100"/>
              <a:buChar char="○"/>
            </a:pPr>
            <a:r>
              <a:rPr lang="en"/>
              <a:t>Spend time in nature </a:t>
            </a:r>
            <a:endParaRPr/>
          </a:p>
          <a:p>
            <a:pPr marL="914400" lvl="1" indent="-298450" algn="l" rtl="0">
              <a:lnSpc>
                <a:spcPct val="100000"/>
              </a:lnSpc>
              <a:spcBef>
                <a:spcPts val="0"/>
              </a:spcBef>
              <a:spcAft>
                <a:spcPts val="0"/>
              </a:spcAft>
              <a:buSzPts val="1100"/>
              <a:buChar char="○"/>
            </a:pPr>
            <a:r>
              <a:rPr lang="en"/>
              <a:t>Journal  </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Stressful situations often require </a:t>
            </a:r>
            <a:r>
              <a:rPr lang="en" b="1"/>
              <a:t>both types of coping: </a:t>
            </a:r>
            <a:endParaRPr b="1"/>
          </a:p>
          <a:p>
            <a:pPr marL="457200" lvl="0" indent="-298450" algn="l" rtl="0">
              <a:lnSpc>
                <a:spcPct val="100000"/>
              </a:lnSpc>
              <a:spcBef>
                <a:spcPts val="0"/>
              </a:spcBef>
              <a:spcAft>
                <a:spcPts val="0"/>
              </a:spcAft>
              <a:buSzPts val="1100"/>
              <a:buChar char="●"/>
            </a:pPr>
            <a:r>
              <a:rPr lang="en"/>
              <a:t>Stress from performing poorly in a class → seek social support (emotion-focused coping), even though problem focused learning (how to study more effectively) is the type of coping that will ultimately help you change the stressful situation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f4ba776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f4ba776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u="sng">
                <a:solidFill>
                  <a:srgbClr val="0000FF"/>
                </a:solidFill>
                <a:highlight>
                  <a:schemeClr val="lt1"/>
                </a:highlight>
              </a:rPr>
              <a:t>Neha</a:t>
            </a:r>
            <a:r>
              <a:rPr lang="en">
                <a:solidFill>
                  <a:srgbClr val="2C2D30"/>
                </a:solidFill>
                <a:highlight>
                  <a:schemeClr val="lt1"/>
                </a:highlight>
              </a:rPr>
              <a:t> </a:t>
            </a:r>
            <a:endParaRPr>
              <a:solidFill>
                <a:srgbClr val="2C2D30"/>
              </a:solidFill>
              <a:highlight>
                <a:schemeClr val="lt1"/>
              </a:highlight>
            </a:endParaRPr>
          </a:p>
          <a:p>
            <a:pPr marL="0" lvl="0" indent="0" algn="l" rtl="0">
              <a:spcBef>
                <a:spcPts val="0"/>
              </a:spcBef>
              <a:spcAft>
                <a:spcPts val="0"/>
              </a:spcAft>
              <a:buNone/>
            </a:pPr>
            <a:endParaRPr>
              <a:solidFill>
                <a:srgbClr val="2C2D30"/>
              </a:solidFill>
              <a:highlight>
                <a:schemeClr val="lt1"/>
              </a:highlight>
            </a:endParaRPr>
          </a:p>
          <a:p>
            <a:pPr marL="0" lvl="0" indent="0" algn="l" rtl="0">
              <a:spcBef>
                <a:spcPts val="0"/>
              </a:spcBef>
              <a:spcAft>
                <a:spcPts val="0"/>
              </a:spcAft>
              <a:buNone/>
            </a:pPr>
            <a:r>
              <a:rPr lang="en" b="1">
                <a:solidFill>
                  <a:srgbClr val="2C2D30"/>
                </a:solidFill>
                <a:highlight>
                  <a:schemeClr val="lt1"/>
                </a:highlight>
              </a:rPr>
              <a:t>Important to highlight that coping skills are used in response to stressful situations and difficult emotions, whereas self-care is done on a more regular basis to maintain our health and wellness </a:t>
            </a:r>
            <a:endParaRPr b="1">
              <a:solidFill>
                <a:srgbClr val="2C2D30"/>
              </a:solidFill>
              <a:highlight>
                <a:schemeClr val="lt1"/>
              </a:highlight>
            </a:endParaRPr>
          </a:p>
          <a:p>
            <a:pPr marL="0" lvl="0" indent="0" algn="l" rtl="0">
              <a:spcBef>
                <a:spcPts val="0"/>
              </a:spcBef>
              <a:spcAft>
                <a:spcPts val="0"/>
              </a:spcAft>
              <a:buNone/>
            </a:pPr>
            <a:r>
              <a:rPr lang="en" b="1">
                <a:solidFill>
                  <a:srgbClr val="2C2D30"/>
                </a:solidFill>
                <a:highlight>
                  <a:schemeClr val="lt1"/>
                </a:highlight>
              </a:rPr>
              <a:t>	</a:t>
            </a:r>
            <a:r>
              <a:rPr lang="en" b="1" u="sng">
                <a:solidFill>
                  <a:srgbClr val="2C2D30"/>
                </a:solidFill>
                <a:highlight>
                  <a:schemeClr val="lt1"/>
                </a:highlight>
              </a:rPr>
              <a:t>And regularly developing and utilizing healthy coping skills is an important part of our self-care routine</a:t>
            </a:r>
            <a:endParaRPr b="1" u="sng">
              <a:solidFill>
                <a:srgbClr val="2C2D30"/>
              </a:solidFill>
              <a:highlight>
                <a:schemeClr val="lt1"/>
              </a:highlight>
            </a:endParaRPr>
          </a:p>
          <a:p>
            <a:pPr marL="0" lvl="0" indent="0" algn="l" rtl="0">
              <a:spcBef>
                <a:spcPts val="0"/>
              </a:spcBef>
              <a:spcAft>
                <a:spcPts val="0"/>
              </a:spcAft>
              <a:buNone/>
            </a:pPr>
            <a:endParaRPr>
              <a:solidFill>
                <a:srgbClr val="2C2D30"/>
              </a:solidFill>
              <a:highlight>
                <a:schemeClr val="lt1"/>
              </a:highlight>
            </a:endParaRPr>
          </a:p>
          <a:p>
            <a:pPr marL="0" lvl="0" indent="0" algn="l" rtl="0">
              <a:spcBef>
                <a:spcPts val="0"/>
              </a:spcBef>
              <a:spcAft>
                <a:spcPts val="0"/>
              </a:spcAft>
              <a:buClr>
                <a:schemeClr val="dk1"/>
              </a:buClr>
              <a:buSzPts val="1100"/>
              <a:buFont typeface="Arial"/>
              <a:buNone/>
            </a:pPr>
            <a:r>
              <a:rPr lang="en" b="1" u="sng">
                <a:solidFill>
                  <a:srgbClr val="2C2D30"/>
                </a:solidFill>
                <a:highlight>
                  <a:schemeClr val="lt1"/>
                </a:highlight>
              </a:rPr>
              <a:t>Self-care can be defined as the activities that we deliberately do in order to take care of our physical, mental, and emotional health and wellness. Self-care can take on a variety of forms, and should become a habit</a:t>
            </a:r>
            <a:r>
              <a:rPr lang="en">
                <a:solidFill>
                  <a:srgbClr val="2C2D30"/>
                </a:solidFill>
                <a:highlight>
                  <a:schemeClr val="lt1"/>
                </a:highlight>
              </a:rPr>
              <a:t> so that when we’re dealing with stress, we remember that, “Hey, I need to take care of myself in this situation.” And, </a:t>
            </a:r>
            <a:r>
              <a:rPr lang="en" b="1">
                <a:solidFill>
                  <a:srgbClr val="2C2D30"/>
                </a:solidFill>
                <a:highlight>
                  <a:schemeClr val="lt1"/>
                </a:highlight>
              </a:rPr>
              <a:t>you need a variety of activities to try</a:t>
            </a:r>
            <a:r>
              <a:rPr lang="en">
                <a:solidFill>
                  <a:srgbClr val="2C2D30"/>
                </a:solidFill>
                <a:highlight>
                  <a:schemeClr val="lt1"/>
                </a:highlight>
              </a:rPr>
              <a:t>—if one doesn’t work, you can switch to another.</a:t>
            </a:r>
            <a:endParaRPr>
              <a:solidFill>
                <a:srgbClr val="2C2D30"/>
              </a:solidFill>
              <a:highlight>
                <a:schemeClr val="lt1"/>
              </a:highlight>
            </a:endParaRPr>
          </a:p>
          <a:p>
            <a:pPr marL="457200" lvl="0" indent="-298450" algn="l" rtl="0">
              <a:spcBef>
                <a:spcPts val="0"/>
              </a:spcBef>
              <a:spcAft>
                <a:spcPts val="0"/>
              </a:spcAft>
              <a:buClr>
                <a:srgbClr val="2C2D30"/>
              </a:buClr>
              <a:buSzPts val="1100"/>
              <a:buChar char="●"/>
            </a:pPr>
            <a:r>
              <a:rPr lang="en">
                <a:solidFill>
                  <a:srgbClr val="2C2D30"/>
                </a:solidFill>
                <a:highlight>
                  <a:schemeClr val="lt1"/>
                </a:highlight>
              </a:rPr>
              <a:t>Doing yoga or knitting isn’t always going to work during acutely stressful times. Important to have an “arsenal” of self-care activities. A “go-to” list of self-care activities for stressful situations. </a:t>
            </a:r>
            <a:endParaRPr>
              <a:solidFill>
                <a:srgbClr val="2C2D30"/>
              </a:solidFill>
              <a:highlight>
                <a:schemeClr val="lt1"/>
              </a:highlight>
            </a:endParaRPr>
          </a:p>
          <a:p>
            <a:pPr marL="0" lvl="0" indent="0" algn="l" rtl="0">
              <a:spcBef>
                <a:spcPts val="0"/>
              </a:spcBef>
              <a:spcAft>
                <a:spcPts val="0"/>
              </a:spcAft>
              <a:buClr>
                <a:schemeClr val="dk1"/>
              </a:buClr>
              <a:buSzPts val="1100"/>
              <a:buFont typeface="Arial"/>
              <a:buNone/>
            </a:pPr>
            <a:endParaRPr>
              <a:solidFill>
                <a:srgbClr val="2C2D30"/>
              </a:solidFill>
              <a:highlight>
                <a:schemeClr val="lt1"/>
              </a:highlight>
            </a:endParaRPr>
          </a:p>
          <a:p>
            <a:pPr marL="0" lvl="0" indent="0" algn="l" rtl="0">
              <a:lnSpc>
                <a:spcPct val="115000"/>
              </a:lnSpc>
              <a:spcBef>
                <a:spcPts val="0"/>
              </a:spcBef>
              <a:spcAft>
                <a:spcPts val="0"/>
              </a:spcAft>
              <a:buNone/>
            </a:pPr>
            <a:r>
              <a:rPr lang="en" b="1" u="sng">
                <a:solidFill>
                  <a:schemeClr val="dk1"/>
                </a:solidFill>
              </a:rPr>
              <a:t>One tool that can be used together with self-care is mindfulness: </a:t>
            </a:r>
            <a:endParaRPr b="1" u="sng">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Mindfulness is important in our response to stress. Instead of reacting to stress with maladaptive coping mechanisms, mindfulness helps us slow down, breathe, and respond healthility to the stresses in our lives. </a:t>
            </a:r>
            <a:r>
              <a:rPr lang="en" b="1" u="sng">
                <a:solidFill>
                  <a:schemeClr val="dk1"/>
                </a:solidFill>
              </a:rPr>
              <a:t>Together, mindfulness and self-care can help lessen our stress effects and increase our capacity to respond to stress and complete the task.</a:t>
            </a:r>
            <a:r>
              <a:rPr lang="en" b="1">
                <a:solidFill>
                  <a:schemeClr val="dk1"/>
                </a:solidFill>
              </a:rPr>
              <a:t> </a:t>
            </a:r>
            <a:endParaRPr b="1">
              <a:solidFill>
                <a:schemeClr val="dk1"/>
              </a:solidFill>
            </a:endParaRPr>
          </a:p>
          <a:p>
            <a:pPr marL="457200" lvl="0" indent="0" algn="l" rtl="0">
              <a:lnSpc>
                <a:spcPct val="115000"/>
              </a:lnSpc>
              <a:spcBef>
                <a:spcPts val="0"/>
              </a:spcBef>
              <a:spcAft>
                <a:spcPts val="0"/>
              </a:spcAft>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Mindfulness is the awareness that arises from paying attention, on purpose, in the present moment, and non-judgmentally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Focused attention (one thing at a time)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Purposeful action (do it on purpose - a voice within that says I’m going to mindfully eat my lunch, be fully present as I eat)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Grounded in the current experience (being where you are in the present moment)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Held with a sense of curiosity (open and non-judgmental to what’s here)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Mindful of what’s going on both internally and externally</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Mindfulness is the basic human ability to be fully present, aware of where we are and what we’re doing, and not overly reactive or overwhelmed by what’s going on around us.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Ability to acknowledge when we’re sad, frustrated, angry, sad, and happy - and to be with those emotions</a:t>
            </a:r>
            <a:r>
              <a:rPr lang="en" b="1">
                <a:solidFill>
                  <a:schemeClr val="dk1"/>
                </a:solidFill>
              </a:rPr>
              <a:t> non-judgmentally</a:t>
            </a:r>
            <a:r>
              <a:rPr lang="en">
                <a:solidFill>
                  <a:schemeClr val="dk1"/>
                </a:solidFill>
              </a:rPr>
              <a:t> </a:t>
            </a:r>
            <a:endParaRPr>
              <a:solidFill>
                <a:schemeClr val="dk1"/>
              </a:solidFill>
            </a:endParaRPr>
          </a:p>
          <a:p>
            <a:pPr marL="0" lvl="0" indent="0" algn="l" rtl="0">
              <a:lnSpc>
                <a:spcPct val="115000"/>
              </a:lnSpc>
              <a:spcBef>
                <a:spcPts val="1200"/>
              </a:spcBef>
              <a:spcAft>
                <a:spcPts val="1200"/>
              </a:spcAft>
              <a:buNone/>
            </a:pPr>
            <a:r>
              <a:rPr lang="en">
                <a:solidFill>
                  <a:schemeClr val="dk1"/>
                </a:solidFill>
              </a:rPr>
              <a:t>Whenever you bring awareness to what you’re directly experiencing via your senses, or to your state of mind via your thoughts and emotions, you’re being mindful</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f99e980ff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f99e980ff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u="sng">
                <a:solidFill>
                  <a:srgbClr val="0000FF"/>
                </a:solidFill>
                <a:highlight>
                  <a:schemeClr val="lt1"/>
                </a:highlight>
              </a:rPr>
              <a:t>Neha</a:t>
            </a:r>
            <a:endParaRPr i="1">
              <a:solidFill>
                <a:srgbClr val="0000FF"/>
              </a:solidFill>
            </a:endParaRPr>
          </a:p>
          <a:p>
            <a:pPr marL="0" lvl="0" indent="0" algn="l" rtl="0">
              <a:spcBef>
                <a:spcPts val="0"/>
              </a:spcBef>
              <a:spcAft>
                <a:spcPts val="0"/>
              </a:spcAft>
              <a:buNone/>
            </a:pPr>
            <a:endParaRPr/>
          </a:p>
          <a:p>
            <a:pPr marL="0" lvl="0" indent="0" algn="l" rtl="0">
              <a:spcBef>
                <a:spcPts val="0"/>
              </a:spcBef>
              <a:spcAft>
                <a:spcPts val="0"/>
              </a:spcAft>
              <a:buNone/>
            </a:pPr>
            <a:r>
              <a:rPr lang="en" b="1" u="sng"/>
              <a:t>Circle back to those 8 dimensions of wellness</a:t>
            </a:r>
            <a:r>
              <a:rPr lang="en" b="1"/>
              <a:t> (note: this is the same figure shown on slide #6) - we want to use self-care to address and attend to each of the dimensions of wellness. So there’s lots of varied options for how to practice self care. </a:t>
            </a:r>
            <a:endParaRPr b="1"/>
          </a:p>
          <a:p>
            <a:pPr marL="0" lvl="0" indent="0" algn="l" rtl="0">
              <a:spcBef>
                <a:spcPts val="0"/>
              </a:spcBef>
              <a:spcAft>
                <a:spcPts val="0"/>
              </a:spcAft>
              <a:buNone/>
            </a:pPr>
            <a:endParaRPr b="1"/>
          </a:p>
          <a:p>
            <a:pPr marL="0" lvl="0" indent="0" algn="l" rtl="0">
              <a:spcBef>
                <a:spcPts val="0"/>
              </a:spcBef>
              <a:spcAft>
                <a:spcPts val="0"/>
              </a:spcAft>
              <a:buNone/>
            </a:pPr>
            <a:r>
              <a:rPr lang="en" b="1"/>
              <a:t>Physical self-care: </a:t>
            </a:r>
            <a:endParaRPr/>
          </a:p>
          <a:p>
            <a:pPr marL="457200" lvl="0" indent="-298450" algn="l" rtl="0">
              <a:spcBef>
                <a:spcPts val="0"/>
              </a:spcBef>
              <a:spcAft>
                <a:spcPts val="0"/>
              </a:spcAft>
              <a:buSzPts val="1100"/>
              <a:buChar char="●"/>
            </a:pPr>
            <a:r>
              <a:rPr lang="en">
                <a:highlight>
                  <a:srgbClr val="FFFFFF"/>
                </a:highlight>
              </a:rPr>
              <a:t>Activities you do that improve the well-being of your physical health</a:t>
            </a:r>
            <a:endParaRPr>
              <a:highlight>
                <a:srgbClr val="FFFFFF"/>
              </a:highlight>
            </a:endParaRPr>
          </a:p>
          <a:p>
            <a:pPr marL="457200" lvl="0" indent="-298450" algn="l" rtl="0">
              <a:spcBef>
                <a:spcPts val="0"/>
              </a:spcBef>
              <a:spcAft>
                <a:spcPts val="0"/>
              </a:spcAft>
              <a:buSzPts val="1100"/>
              <a:buFont typeface="Roboto"/>
              <a:buChar char="●"/>
            </a:pPr>
            <a:r>
              <a:rPr lang="en">
                <a:highlight>
                  <a:srgbClr val="FFFFFF"/>
                </a:highlight>
              </a:rPr>
              <a:t>You need to take care of your body if you want it to run efficiently. </a:t>
            </a:r>
            <a:r>
              <a:rPr lang="en" b="1">
                <a:highlight>
                  <a:srgbClr val="FFFFFF"/>
                </a:highlight>
              </a:rPr>
              <a:t>Keep in mind that there's a strong connection between your body and your mind. When your caring for your body, you'll think and feel better too.</a:t>
            </a:r>
            <a:endParaRPr b="1">
              <a:highlight>
                <a:srgbClr val="FFFFFF"/>
              </a:highlight>
            </a:endParaRPr>
          </a:p>
          <a:p>
            <a:pPr marL="914400" lvl="1" indent="-298450" algn="l" rtl="0">
              <a:spcBef>
                <a:spcPts val="0"/>
              </a:spcBef>
              <a:spcAft>
                <a:spcPts val="0"/>
              </a:spcAft>
              <a:buSzPts val="1100"/>
              <a:buChar char="○"/>
            </a:pPr>
            <a:r>
              <a:rPr lang="en"/>
              <a:t>Make sure you’re getting enough sleep and maintaining proper nutrition. Physical self-care can also be moving your body in a fun and mindful way, such as yoga or going for a walk. </a:t>
            </a:r>
            <a:endParaRPr/>
          </a:p>
          <a:p>
            <a:pPr marL="0" lvl="0" indent="0" algn="l" rtl="0">
              <a:spcBef>
                <a:spcPts val="0"/>
              </a:spcBef>
              <a:spcAft>
                <a:spcPts val="0"/>
              </a:spcAft>
              <a:buNone/>
            </a:pPr>
            <a:endParaRPr/>
          </a:p>
          <a:p>
            <a:pPr marL="0" lvl="0" indent="0" algn="l" rtl="0">
              <a:spcBef>
                <a:spcPts val="0"/>
              </a:spcBef>
              <a:spcAft>
                <a:spcPts val="0"/>
              </a:spcAft>
              <a:buNone/>
            </a:pPr>
            <a:r>
              <a:rPr lang="en" b="1"/>
              <a:t>Emotional self-care:</a:t>
            </a: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It's important to have healthy coping skills to deal with uncomfortable emotions, like anger, anxiety, and sadness. Emotional self-care may include activities that help you acknowledge and express your feelings on a regular basis.</a:t>
            </a:r>
            <a:endParaRPr>
              <a:highlight>
                <a:srgbClr val="FFFFFF"/>
              </a:highlight>
            </a:endParaRPr>
          </a:p>
          <a:p>
            <a:pPr marL="457200" lvl="0" indent="-298450" algn="l" rtl="0">
              <a:lnSpc>
                <a:spcPct val="115000"/>
              </a:lnSpc>
              <a:spcBef>
                <a:spcPts val="1400"/>
              </a:spcBef>
              <a:spcAft>
                <a:spcPts val="0"/>
              </a:spcAft>
              <a:buSzPts val="1100"/>
              <a:buChar char="●"/>
            </a:pPr>
            <a:r>
              <a:rPr lang="en">
                <a:highlight>
                  <a:srgbClr val="FFFFFF"/>
                </a:highlight>
              </a:rPr>
              <a:t>Whether you talk to a partner or close friend about how you feel, or you set aside time for hobbies that help you process your emotions, it's important to incorporate emotional self-care into your life.</a:t>
            </a:r>
            <a:endParaRPr>
              <a:highlight>
                <a:srgbClr val="FFFFFF"/>
              </a:highlight>
            </a:endParaRPr>
          </a:p>
          <a:p>
            <a:pPr marL="914400" lvl="1" indent="-298450" algn="l" rtl="0">
              <a:spcBef>
                <a:spcPts val="0"/>
              </a:spcBef>
              <a:spcAft>
                <a:spcPts val="0"/>
              </a:spcAft>
              <a:buSzPts val="1100"/>
              <a:buChar char="○"/>
            </a:pPr>
            <a:r>
              <a:rPr lang="en">
                <a:highlight>
                  <a:srgbClr val="FFFFFF"/>
                </a:highlight>
              </a:rPr>
              <a:t>Seeing a therapist, writing in a journal, </a:t>
            </a:r>
            <a:r>
              <a:rPr lang="en"/>
              <a:t>utilizing healthy coping mechanisms, and managing stress. </a:t>
            </a:r>
            <a:endParaRPr/>
          </a:p>
          <a:p>
            <a:pPr marL="0" lvl="0" indent="0" algn="l" rtl="0">
              <a:spcBef>
                <a:spcPts val="0"/>
              </a:spcBef>
              <a:spcAft>
                <a:spcPts val="0"/>
              </a:spcAft>
              <a:buNone/>
            </a:pPr>
            <a:endParaRPr/>
          </a:p>
          <a:p>
            <a:pPr marL="0" lvl="0" indent="0" algn="l" rtl="0">
              <a:spcBef>
                <a:spcPts val="0"/>
              </a:spcBef>
              <a:spcAft>
                <a:spcPts val="0"/>
              </a:spcAft>
              <a:buNone/>
            </a:pPr>
            <a:r>
              <a:rPr lang="en" b="1"/>
              <a:t>Social self-care: </a:t>
            </a:r>
            <a:endParaRPr b="1"/>
          </a:p>
          <a:p>
            <a:pPr marL="457200" lvl="0" indent="-298450" algn="l" rtl="0">
              <a:spcBef>
                <a:spcPts val="0"/>
              </a:spcBef>
              <a:spcAft>
                <a:spcPts val="0"/>
              </a:spcAft>
              <a:buSzPts val="1100"/>
              <a:buChar char="●"/>
            </a:pPr>
            <a:r>
              <a:rPr lang="en">
                <a:highlight>
                  <a:srgbClr val="FFFFFF"/>
                </a:highlight>
              </a:rPr>
              <a:t>Activities that nurtures and deepens the relationships with people in your life.</a:t>
            </a:r>
            <a:endParaRPr>
              <a:highlight>
                <a:srgbClr val="FFFFFF"/>
              </a:highlight>
            </a:endParaRPr>
          </a:p>
          <a:p>
            <a:pPr marL="914400" lvl="1" indent="-298450" algn="l" rtl="0">
              <a:spcBef>
                <a:spcPts val="0"/>
              </a:spcBef>
              <a:spcAft>
                <a:spcPts val="0"/>
              </a:spcAft>
              <a:buSzPts val="1100"/>
              <a:buChar char="○"/>
            </a:pPr>
            <a:r>
              <a:rPr lang="en">
                <a:highlight>
                  <a:srgbClr val="FFFFFF"/>
                </a:highlight>
              </a:rPr>
              <a:t>Virtual happy hour with friends, making time to call your family members regularly </a:t>
            </a:r>
            <a:endParaRPr>
              <a:highlight>
                <a:srgbClr val="FFFFFF"/>
              </a:highlight>
            </a:endParaRPr>
          </a:p>
          <a:p>
            <a:pPr marL="457200" lvl="0" indent="-298450" algn="l" rtl="0">
              <a:spcBef>
                <a:spcPts val="0"/>
              </a:spcBef>
              <a:spcAft>
                <a:spcPts val="0"/>
              </a:spcAft>
              <a:buSzPts val="1100"/>
              <a:buChar char="●"/>
            </a:pPr>
            <a:r>
              <a:rPr lang="en" b="1">
                <a:highlight>
                  <a:srgbClr val="FFFFFF"/>
                </a:highlight>
              </a:rPr>
              <a:t>Everyone has slightly different social needs. The key is to figure out what your social needs are and to build enough time in your schedule to create an optimal social life.</a:t>
            </a:r>
            <a:endParaRPr b="1">
              <a:highlight>
                <a:srgbClr val="FFFFFF"/>
              </a:highlight>
            </a:endParaRPr>
          </a:p>
          <a:p>
            <a:pPr marL="457200" lvl="0" indent="-298450" algn="l" rtl="0">
              <a:spcBef>
                <a:spcPts val="0"/>
              </a:spcBef>
              <a:spcAft>
                <a:spcPts val="0"/>
              </a:spcAft>
              <a:buSzPts val="1100"/>
              <a:buFont typeface="Roboto"/>
              <a:buChar char="●"/>
            </a:pPr>
            <a:r>
              <a:rPr lang="en"/>
              <a:t>Here you can talk about the importance of </a:t>
            </a:r>
            <a:r>
              <a:rPr lang="en" b="1"/>
              <a:t>developing and maintaining a social support system</a:t>
            </a:r>
            <a:r>
              <a:rPr lang="en"/>
              <a:t> - connect virtually with others in your cohort, people in your lab, others within and outside of Penn, sign up for your graduate group peer support network (I know CAMB/DSRB has one, not sure about other programs) </a:t>
            </a:r>
            <a:endParaRPr/>
          </a:p>
          <a:p>
            <a:pPr marL="914400" lvl="0" indent="-298450" algn="l" rtl="0">
              <a:spcBef>
                <a:spcPts val="0"/>
              </a:spcBef>
              <a:spcAft>
                <a:spcPts val="0"/>
              </a:spcAft>
              <a:buSzPts val="1100"/>
              <a:buChar char="●"/>
            </a:pPr>
            <a:r>
              <a:rPr lang="en" b="1"/>
              <a:t>People who are outside the research environment </a:t>
            </a:r>
            <a:r>
              <a:rPr lang="en"/>
              <a:t>can also be insightful and supportive </a:t>
            </a:r>
            <a:endParaRPr/>
          </a:p>
          <a:p>
            <a:pPr marL="0" lvl="0" indent="0" algn="l" rtl="0">
              <a:spcBef>
                <a:spcPts val="0"/>
              </a:spcBef>
              <a:spcAft>
                <a:spcPts val="0"/>
              </a:spcAft>
              <a:buNone/>
            </a:pPr>
            <a:endParaRPr/>
          </a:p>
          <a:p>
            <a:pPr marL="0" lvl="0" indent="0" algn="l" rtl="0">
              <a:spcBef>
                <a:spcPts val="0"/>
              </a:spcBef>
              <a:spcAft>
                <a:spcPts val="0"/>
              </a:spcAft>
              <a:buNone/>
            </a:pPr>
            <a:r>
              <a:rPr lang="en" b="1">
                <a:highlight>
                  <a:srgbClr val="FFFFFF"/>
                </a:highlight>
              </a:rPr>
              <a:t>Mental: </a:t>
            </a:r>
            <a:endParaRPr b="1">
              <a:highlight>
                <a:srgbClr val="FFFFFF"/>
              </a:highlight>
            </a:endParaRPr>
          </a:p>
          <a:p>
            <a:pPr marL="457200" lvl="0" indent="-298450" algn="l" rtl="0">
              <a:spcBef>
                <a:spcPts val="0"/>
              </a:spcBef>
              <a:spcAft>
                <a:spcPts val="0"/>
              </a:spcAft>
              <a:buSzPts val="1100"/>
              <a:buChar char="●"/>
            </a:pPr>
            <a:r>
              <a:rPr lang="en">
                <a:highlight>
                  <a:srgbClr val="FFFFFF"/>
                </a:highlight>
              </a:rPr>
              <a:t>Mental self-care includes doing things that keep your mind sharp, like puzzles, or learning about a subject that fascinates you. You might find reading books or watching movies that inspire you fuels your mind</a:t>
            </a:r>
            <a:endParaRPr/>
          </a:p>
          <a:p>
            <a:pPr marL="457200" lvl="0" indent="-298450" algn="l" rtl="0">
              <a:spcBef>
                <a:spcPts val="0"/>
              </a:spcBef>
              <a:spcAft>
                <a:spcPts val="0"/>
              </a:spcAft>
              <a:buSzPts val="1100"/>
              <a:buChar char="●"/>
            </a:pPr>
            <a:r>
              <a:rPr lang="en">
                <a:highlight>
                  <a:srgbClr val="FFFFFF"/>
                </a:highlight>
              </a:rPr>
              <a:t>Mental self-care also involves doing things that help you stay </a:t>
            </a:r>
            <a:r>
              <a:rPr lang="en" b="1">
                <a:highlight>
                  <a:srgbClr val="FFFFFF"/>
                </a:highlight>
              </a:rPr>
              <a:t>mentally healthy</a:t>
            </a:r>
            <a:r>
              <a:rPr lang="en">
                <a:highlight>
                  <a:srgbClr val="FFFFFF"/>
                </a:highlight>
              </a:rPr>
              <a:t>. Practicing self-compassion and acceptance, for example, helps you maintain a healthier inner dialogue.</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spcBef>
                <a:spcPts val="0"/>
              </a:spcBef>
              <a:spcAft>
                <a:spcPts val="0"/>
              </a:spcAft>
              <a:buNone/>
            </a:pPr>
            <a:r>
              <a:rPr lang="en" b="1">
                <a:highlight>
                  <a:srgbClr val="FFFFFF"/>
                </a:highlight>
              </a:rPr>
              <a:t>Spiritual: </a:t>
            </a:r>
            <a:endParaRPr b="1">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Research shows that a lifestyle including religion or spirituality is generally a healthier lifestyle.</a:t>
            </a:r>
            <a:endParaRPr>
              <a:highlight>
                <a:srgbClr val="FFFFFF"/>
              </a:highlight>
            </a:endParaRPr>
          </a:p>
          <a:p>
            <a:pPr marL="457200" lvl="0" indent="-298450" algn="l" rtl="0">
              <a:lnSpc>
                <a:spcPct val="115000"/>
              </a:lnSpc>
              <a:spcBef>
                <a:spcPts val="0"/>
              </a:spcBef>
              <a:spcAft>
                <a:spcPts val="0"/>
              </a:spcAft>
              <a:buSzPts val="1100"/>
              <a:buChar char="●"/>
            </a:pPr>
            <a:r>
              <a:rPr lang="en">
                <a:highlight>
                  <a:srgbClr val="FFFFFF"/>
                </a:highlight>
              </a:rPr>
              <a:t>Nurturing your spirit, however, doesn't have to involve religion. It can involve anything that helps you develop a deeper sense of meaning, understanding, or connection with the universe.</a:t>
            </a:r>
            <a:endParaRPr>
              <a:highlight>
                <a:srgbClr val="FFFFFF"/>
              </a:highlight>
            </a:endParaRPr>
          </a:p>
          <a:p>
            <a:pPr marL="914400" lvl="1" indent="-298450" algn="l" rtl="0">
              <a:lnSpc>
                <a:spcPct val="115000"/>
              </a:lnSpc>
              <a:spcBef>
                <a:spcPts val="0"/>
              </a:spcBef>
              <a:spcAft>
                <a:spcPts val="0"/>
              </a:spcAft>
              <a:buSzPts val="1100"/>
              <a:buChar char="○"/>
            </a:pPr>
            <a:r>
              <a:rPr lang="en"/>
              <a:t>Practice mindful meditation</a:t>
            </a:r>
            <a:endParaRPr/>
          </a:p>
          <a:p>
            <a:pPr marL="1371600" lvl="2" indent="-298450" algn="l" rtl="0">
              <a:lnSpc>
                <a:spcPct val="115000"/>
              </a:lnSpc>
              <a:spcBef>
                <a:spcPts val="0"/>
              </a:spcBef>
              <a:spcAft>
                <a:spcPts val="0"/>
              </a:spcAft>
              <a:buSzPts val="1100"/>
              <a:buChar char="■"/>
            </a:pPr>
            <a:r>
              <a:rPr lang="en"/>
              <a:t>Goal is not to stop our thoughts, but rather to not get caught up in them, to notice them but not react them </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u="sng">
                <a:solidFill>
                  <a:schemeClr val="hlink"/>
                </a:solidFill>
                <a:hlinkClick r:id="rId3"/>
              </a:rPr>
              <a:t>https://medium.com/@wendymillermeditation/5-types-of-self-care-and-practice-ideas-for-each-9e88a61c6bb0</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920ec779bd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920ec779bd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u="sng">
                <a:solidFill>
                  <a:srgbClr val="0000FF"/>
                </a:solidFill>
                <a:highlight>
                  <a:schemeClr val="lt1"/>
                </a:highlight>
              </a:rPr>
              <a:t>Neha</a:t>
            </a:r>
            <a:endParaRPr i="1">
              <a:solidFill>
                <a:srgbClr val="0000FF"/>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More specific self-care tips for grad students in the midst of the pandemic </a:t>
            </a:r>
            <a:endParaRPr b="1">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highlight>
                  <a:srgbClr val="FFFFFF"/>
                </a:highlight>
              </a:rPr>
              <a:t>Start and end your day with a relaxing activity/ritual</a:t>
            </a:r>
            <a:endParaRPr b="1">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Example: I used to wake up and check my email on my phone before even getting out of bed, immediately putting myself in work mode. Try taking even just 15 minutes to do some yoga, journaling, reading, or mediation before you jump into the day’s tasks or turn in for the night.</a:t>
            </a:r>
            <a:endParaRPr>
              <a:solidFill>
                <a:schemeClr val="dk1"/>
              </a:solidFill>
              <a:highlight>
                <a:srgbClr val="FFFFFF"/>
              </a:highlight>
            </a:endParaRPr>
          </a:p>
          <a:p>
            <a:pPr marL="457200" lvl="0" indent="-298450" algn="l" rtl="0">
              <a:spcBef>
                <a:spcPts val="0"/>
              </a:spcBef>
              <a:spcAft>
                <a:spcPts val="0"/>
              </a:spcAft>
              <a:buClr>
                <a:schemeClr val="dk1"/>
              </a:buClr>
              <a:buSzPts val="1100"/>
              <a:buFont typeface="Times New Roman"/>
              <a:buChar char="●"/>
            </a:pPr>
            <a:r>
              <a:rPr lang="en" b="1">
                <a:solidFill>
                  <a:schemeClr val="dk1"/>
                </a:solidFill>
                <a:highlight>
                  <a:srgbClr val="FFFFFF"/>
                </a:highlight>
              </a:rPr>
              <a:t>Separation of home and lab.</a:t>
            </a:r>
            <a:r>
              <a:rPr lang="en">
                <a:solidFill>
                  <a:schemeClr val="dk1"/>
                </a:solidFill>
                <a:highlight>
                  <a:srgbClr val="FFFFFF"/>
                </a:highlight>
              </a:rPr>
              <a:t>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During normal times: worries about research and personal things get blurred into one ball of anxiety. One way to prevent this is to leave lab at lab. </a:t>
            </a:r>
            <a:endParaRPr>
              <a:solidFill>
                <a:schemeClr val="dk1"/>
              </a:solidFill>
              <a:highlight>
                <a:srgbClr val="FFFFFF"/>
              </a:highlight>
            </a:endParaRPr>
          </a:p>
          <a:p>
            <a:pPr marL="914400" lvl="1" indent="-298450" algn="l" rtl="0">
              <a:spcBef>
                <a:spcPts val="0"/>
              </a:spcBef>
              <a:spcAft>
                <a:spcPts val="0"/>
              </a:spcAft>
              <a:buClr>
                <a:schemeClr val="dk1"/>
              </a:buClr>
              <a:buSzPts val="1100"/>
              <a:buFont typeface="Times New Roman"/>
              <a:buChar char="○"/>
            </a:pPr>
            <a:r>
              <a:rPr lang="en" b="1">
                <a:solidFill>
                  <a:schemeClr val="dk1"/>
                </a:solidFill>
                <a:highlight>
                  <a:srgbClr val="FFFFFF"/>
                </a:highlight>
              </a:rPr>
              <a:t>How to manage this during pandemic?</a:t>
            </a:r>
            <a:r>
              <a:rPr lang="en">
                <a:solidFill>
                  <a:schemeClr val="dk1"/>
                </a:solidFill>
                <a:highlight>
                  <a:srgbClr val="FFFFFF"/>
                </a:highlight>
              </a:rPr>
              <a:t> Have a stopping point at the end of the day - close the laptop, don’t check emails, if possible turn off Slack notifications </a:t>
            </a:r>
            <a:r>
              <a:rPr lang="en" b="1" i="1">
                <a:solidFill>
                  <a:schemeClr val="dk1"/>
                </a:solidFill>
                <a:highlight>
                  <a:srgbClr val="FFFFFF"/>
                </a:highlight>
              </a:rPr>
              <a:t>(if possible, work from a different room than you work in)</a:t>
            </a:r>
            <a:r>
              <a:rPr lang="en">
                <a:solidFill>
                  <a:schemeClr val="dk1"/>
                </a:solidFill>
                <a:highlight>
                  <a:srgbClr val="FFFFFF"/>
                </a:highlight>
              </a:rPr>
              <a:t> </a:t>
            </a:r>
            <a:endParaRPr>
              <a:solidFill>
                <a:schemeClr val="dk1"/>
              </a:solidFill>
              <a:highlight>
                <a:srgbClr val="FFFFFF"/>
              </a:highlight>
            </a:endParaRPr>
          </a:p>
          <a:p>
            <a:pPr marL="1371600" lvl="2" indent="-298450" algn="l" rtl="0">
              <a:spcBef>
                <a:spcPts val="0"/>
              </a:spcBef>
              <a:spcAft>
                <a:spcPts val="0"/>
              </a:spcAft>
              <a:buClr>
                <a:schemeClr val="dk1"/>
              </a:buClr>
              <a:buSzPts val="1100"/>
              <a:buFont typeface="Times New Roman"/>
              <a:buChar char="■"/>
            </a:pPr>
            <a:r>
              <a:rPr lang="en">
                <a:solidFill>
                  <a:schemeClr val="dk1"/>
                </a:solidFill>
              </a:rPr>
              <a:t>Really want to stress the importance of </a:t>
            </a:r>
            <a:r>
              <a:rPr lang="en" b="1">
                <a:solidFill>
                  <a:schemeClr val="dk1"/>
                </a:solidFill>
              </a:rPr>
              <a:t>work-life balance - </a:t>
            </a:r>
            <a:r>
              <a:rPr lang="en">
                <a:solidFill>
                  <a:schemeClr val="dk1"/>
                </a:solidFill>
              </a:rPr>
              <a:t>this can be harder when working from home/virtually, know when to stop working </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Incorporate mindfulness into your everyday life  </a:t>
            </a:r>
            <a:endParaRPr b="1">
              <a:solidFill>
                <a:schemeClr val="dk1"/>
              </a:solidFill>
            </a:endParaRPr>
          </a:p>
          <a:p>
            <a:pPr marL="1371600" lvl="3" indent="-298450" algn="l" rtl="0">
              <a:lnSpc>
                <a:spcPct val="115000"/>
              </a:lnSpc>
              <a:spcBef>
                <a:spcPts val="0"/>
              </a:spcBef>
              <a:spcAft>
                <a:spcPts val="0"/>
              </a:spcAft>
              <a:buClr>
                <a:schemeClr val="dk1"/>
              </a:buClr>
              <a:buSzPts val="1100"/>
              <a:buChar char="●"/>
            </a:pPr>
            <a:r>
              <a:rPr lang="en">
                <a:solidFill>
                  <a:schemeClr val="dk1"/>
                </a:solidFill>
              </a:rPr>
              <a:t>Can be meditation, or can simply be inserting short pauses into everyday life </a:t>
            </a:r>
            <a:r>
              <a:rPr lang="en" b="1">
                <a:solidFill>
                  <a:schemeClr val="dk1"/>
                </a:solidFill>
              </a:rPr>
              <a:t>(i.e. taking breaks after each zoom meeting to reset) </a:t>
            </a:r>
            <a:endParaRPr b="1">
              <a:solidFill>
                <a:schemeClr val="dk1"/>
              </a:solidFill>
            </a:endParaRPr>
          </a:p>
          <a:p>
            <a:pPr marL="1371600" lvl="3" indent="-298450" algn="l" rtl="0">
              <a:lnSpc>
                <a:spcPct val="115000"/>
              </a:lnSpc>
              <a:spcBef>
                <a:spcPts val="0"/>
              </a:spcBef>
              <a:spcAft>
                <a:spcPts val="0"/>
              </a:spcAft>
              <a:buClr>
                <a:schemeClr val="dk1"/>
              </a:buClr>
              <a:buSzPts val="1100"/>
              <a:buChar char="●"/>
            </a:pPr>
            <a:r>
              <a:rPr lang="en">
                <a:solidFill>
                  <a:schemeClr val="dk1"/>
                </a:solidFill>
              </a:rPr>
              <a:t>Merging meditation practice with other activities such as yoga or sports</a:t>
            </a:r>
            <a:endParaRPr>
              <a:solidFill>
                <a:schemeClr val="dk1"/>
              </a:solidFill>
            </a:endParaRPr>
          </a:p>
          <a:p>
            <a:pPr marL="457200" lvl="0" indent="-298450" algn="l" rtl="0">
              <a:spcBef>
                <a:spcPts val="0"/>
              </a:spcBef>
              <a:spcAft>
                <a:spcPts val="0"/>
              </a:spcAft>
              <a:buClr>
                <a:schemeClr val="dk1"/>
              </a:buClr>
              <a:buSzPts val="1100"/>
              <a:buFont typeface="Times New Roman"/>
              <a:buChar char="●"/>
            </a:pPr>
            <a:r>
              <a:rPr lang="en" b="1">
                <a:solidFill>
                  <a:schemeClr val="dk1"/>
                </a:solidFill>
                <a:highlight>
                  <a:srgbClr val="FFFFFF"/>
                </a:highlight>
              </a:rPr>
              <a:t>Unplug from technology daily.</a:t>
            </a:r>
            <a:r>
              <a:rPr lang="en">
                <a:solidFill>
                  <a:schemeClr val="dk1"/>
                </a:solidFill>
                <a:highlight>
                  <a:srgbClr val="FFFFFF"/>
                </a:highlight>
              </a:rPr>
              <a:t>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In today’s world, it’s harder and harder to detach from our phones, computers, emails, and social media. But try to find some time each day to power down and disconnect. </a:t>
            </a:r>
            <a:r>
              <a:rPr lang="en" b="1">
                <a:solidFill>
                  <a:schemeClr val="dk1"/>
                </a:solidFill>
                <a:highlight>
                  <a:srgbClr val="FFFFFF"/>
                </a:highlight>
              </a:rPr>
              <a:t>(avoid excessive exposure to media coverage - especially important given pandemic) </a:t>
            </a:r>
            <a:endParaRPr b="1">
              <a:solidFill>
                <a:schemeClr val="dk1"/>
              </a:solidFill>
              <a:highlight>
                <a:srgbClr val="FFFFFF"/>
              </a:highlight>
            </a:endParaRPr>
          </a:p>
          <a:p>
            <a:pPr marL="457200" lvl="0" indent="-298450" algn="l" rtl="0">
              <a:spcBef>
                <a:spcPts val="0"/>
              </a:spcBef>
              <a:spcAft>
                <a:spcPts val="0"/>
              </a:spcAft>
              <a:buClr>
                <a:schemeClr val="dk1"/>
              </a:buClr>
              <a:buSzPts val="1100"/>
              <a:buFont typeface="Times New Roman"/>
              <a:buChar char="●"/>
            </a:pPr>
            <a:r>
              <a:rPr lang="en" b="1">
                <a:solidFill>
                  <a:schemeClr val="dk1"/>
                </a:solidFill>
                <a:highlight>
                  <a:srgbClr val="FFFFFF"/>
                </a:highlight>
              </a:rPr>
              <a:t>Set boundaries and be assertive in prioritizing your well-being</a:t>
            </a:r>
            <a:r>
              <a:rPr lang="en">
                <a:solidFill>
                  <a:schemeClr val="dk1"/>
                </a:solidFill>
                <a:highlight>
                  <a:srgbClr val="FFFFFF"/>
                </a:highlight>
              </a:rPr>
              <a:t>.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It’s important to set boundaries both in lab and in your personal life</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This includes saying no to some side projects or more undergraduate students.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This is immensely easier to say than do, particularly with PI’s of varying personalities, but it can be worth it. </a:t>
            </a:r>
            <a:endParaRPr>
              <a:solidFill>
                <a:schemeClr val="dk1"/>
              </a:solidFill>
              <a:highlight>
                <a:srgbClr val="FFFFFF"/>
              </a:highlight>
            </a:endParaRPr>
          </a:p>
          <a:p>
            <a:pPr marL="914400" lvl="1" indent="-298450" algn="l" rtl="0">
              <a:spcBef>
                <a:spcPts val="0"/>
              </a:spcBef>
              <a:spcAft>
                <a:spcPts val="0"/>
              </a:spcAft>
              <a:buClr>
                <a:schemeClr val="dk1"/>
              </a:buClr>
              <a:buSzPts val="1100"/>
              <a:buFont typeface="Times New Roman"/>
              <a:buChar char="○"/>
            </a:pPr>
            <a:r>
              <a:rPr lang="en" b="1">
                <a:solidFill>
                  <a:schemeClr val="dk1"/>
                </a:solidFill>
                <a:highlight>
                  <a:srgbClr val="FFFFFF"/>
                </a:highlight>
              </a:rPr>
              <a:t>More abstractly, set boundaries with your project, meaning that you don’t allow it to be connected so deeply with your self-worth.</a:t>
            </a:r>
            <a:r>
              <a:rPr lang="en">
                <a:solidFill>
                  <a:schemeClr val="dk1"/>
                </a:solidFill>
                <a:highlight>
                  <a:srgbClr val="FFFFFF"/>
                </a:highlight>
              </a:rPr>
              <a:t> </a:t>
            </a:r>
            <a:endParaRPr>
              <a:solidFill>
                <a:schemeClr val="dk1"/>
              </a:solidFill>
              <a:highlight>
                <a:srgbClr val="FFFFFF"/>
              </a:highlight>
            </a:endParaRPr>
          </a:p>
          <a:p>
            <a:pPr marL="457200" lvl="0" indent="-298450" algn="l" rtl="0">
              <a:spcBef>
                <a:spcPts val="0"/>
              </a:spcBef>
              <a:spcAft>
                <a:spcPts val="0"/>
              </a:spcAft>
              <a:buClr>
                <a:schemeClr val="dk1"/>
              </a:buClr>
              <a:buSzPts val="1100"/>
              <a:buFont typeface="Times New Roman"/>
              <a:buChar char="●"/>
            </a:pPr>
            <a:r>
              <a:rPr lang="en" b="1">
                <a:solidFill>
                  <a:schemeClr val="dk1"/>
                </a:solidFill>
                <a:highlight>
                  <a:srgbClr val="FFFFFF"/>
                </a:highlight>
              </a:rPr>
              <a:t>Tell someone</a:t>
            </a:r>
            <a:r>
              <a:rPr lang="en">
                <a:solidFill>
                  <a:schemeClr val="dk1"/>
                </a:solidFill>
                <a:highlight>
                  <a:srgbClr val="FFFFFF"/>
                </a:highlight>
              </a:rPr>
              <a:t>!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Some of the most damaging and dangerous signs of stree or burnout are not visible. The person in lab with the biggest smile could be going through immense turmoil.</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So if you are experiencing a lot of stress and are feeling overwhelmed, it is imperative to let someone know, including your graduate group chair or PI.</a:t>
            </a:r>
            <a:endParaRPr>
              <a:solidFill>
                <a:schemeClr val="dk1"/>
              </a:solidFill>
              <a:highlight>
                <a:srgbClr val="FFFFFF"/>
              </a:highlight>
            </a:endParaRPr>
          </a:p>
          <a:p>
            <a:pPr marL="457200" lvl="0" indent="-298450" algn="l" rtl="0">
              <a:spcBef>
                <a:spcPts val="0"/>
              </a:spcBef>
              <a:spcAft>
                <a:spcPts val="0"/>
              </a:spcAft>
              <a:buClr>
                <a:schemeClr val="dk1"/>
              </a:buClr>
              <a:buSzPts val="1100"/>
              <a:buFont typeface="Times New Roman"/>
              <a:buChar char="●"/>
            </a:pPr>
            <a:r>
              <a:rPr lang="en" b="1">
                <a:solidFill>
                  <a:schemeClr val="dk1"/>
                </a:solidFill>
                <a:highlight>
                  <a:srgbClr val="FFFFFF"/>
                </a:highlight>
              </a:rPr>
              <a:t>Take breaks and time off.</a:t>
            </a:r>
            <a:r>
              <a:rPr lang="en">
                <a:solidFill>
                  <a:schemeClr val="dk1"/>
                </a:solidFill>
                <a:highlight>
                  <a:srgbClr val="FFFFFF"/>
                </a:highlight>
              </a:rPr>
              <a:t>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To prevent drainage of your resources, time off is essential to recharge.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This doesn’t have to be 2 weeks of vacation, but taking evenings or a weekend to do something fun, relaxing, or creative can prevent having to take 3 months off after burnout. Don’t worry; you will not add another year in grad school because you went camping last weekend.</a:t>
            </a:r>
            <a:endParaRPr>
              <a:solidFill>
                <a:schemeClr val="dk1"/>
              </a:solidFill>
              <a:highlight>
                <a:srgbClr val="FFFFFF"/>
              </a:highlight>
            </a:endParaRPr>
          </a:p>
          <a:p>
            <a:pPr marL="457200" lvl="0" indent="-298450" algn="l" rtl="0">
              <a:spcBef>
                <a:spcPts val="0"/>
              </a:spcBef>
              <a:spcAft>
                <a:spcPts val="0"/>
              </a:spcAft>
              <a:buClr>
                <a:schemeClr val="dk1"/>
              </a:buClr>
              <a:buSzPts val="1100"/>
              <a:buFont typeface="Times New Roman"/>
              <a:buChar char="●"/>
            </a:pPr>
            <a:r>
              <a:rPr lang="en" b="1">
                <a:solidFill>
                  <a:schemeClr val="dk1"/>
                </a:solidFill>
                <a:highlight>
                  <a:srgbClr val="FFFFFF"/>
                </a:highlight>
              </a:rPr>
              <a:t>Utilize support systems.</a:t>
            </a:r>
            <a:r>
              <a:rPr lang="en">
                <a:solidFill>
                  <a:schemeClr val="dk1"/>
                </a:solidFill>
                <a:highlight>
                  <a:srgbClr val="FFFFFF"/>
                </a:highlight>
              </a:rPr>
              <a:t>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You may feel the desire to isolate yourself to keep people from further draining on your resources, but the opposite is what is needed.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Support systems come in many different forms, including friends, family, mentors, counselors, and pets too. </a:t>
            </a:r>
            <a:endParaRPr>
              <a:solidFill>
                <a:schemeClr val="dk1"/>
              </a:solidFill>
              <a:highlight>
                <a:srgbClr val="FFFFFF"/>
              </a:highlight>
            </a:endParaRPr>
          </a:p>
          <a:p>
            <a:pPr marL="914400" lvl="1" indent="-298450" algn="l" rtl="0">
              <a:spcBef>
                <a:spcPts val="0"/>
              </a:spcBef>
              <a:spcAft>
                <a:spcPts val="0"/>
              </a:spcAft>
              <a:buClr>
                <a:schemeClr val="dk1"/>
              </a:buClr>
              <a:buSzPts val="1100"/>
              <a:buChar char="○"/>
            </a:pPr>
            <a:r>
              <a:rPr lang="en">
                <a:solidFill>
                  <a:schemeClr val="dk1"/>
                </a:solidFill>
                <a:highlight>
                  <a:srgbClr val="FFFFFF"/>
                </a:highlight>
              </a:rPr>
              <a:t>CAPS provides free counseling to students and can be a major part of stress management. </a:t>
            </a:r>
            <a:endParaRPr>
              <a:solidFill>
                <a:schemeClr val="dk1"/>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920ec779b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920ec779b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u="sng">
                <a:solidFill>
                  <a:srgbClr val="0000FF"/>
                </a:solidFill>
              </a:rPr>
              <a:t>Hannah</a:t>
            </a:r>
            <a:r>
              <a:rPr lang="en"/>
              <a:t> </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 i="1">
                <a:solidFill>
                  <a:srgbClr val="0000FF"/>
                </a:solidFill>
                <a:highlight>
                  <a:srgbClr val="FFFFFF"/>
                </a:highlight>
              </a:rPr>
              <a:t>Maintaining wellness is critical to living a higher quality life (both in graduate school and beyond). </a:t>
            </a:r>
            <a:r>
              <a:rPr lang="en" i="1">
                <a:solidFill>
                  <a:srgbClr val="0000FF"/>
                </a:solidFill>
              </a:rPr>
              <a:t>To be a good scientist, it’s critical to take time for ourselves away from science, to find balance, and prioritize our own well-being. Our wellness can be challenged by stressors and feelings of imposter syndrome, but by developing healthy coping mechanisms and practicing regular self-care routines we can tackle these difficult situations. </a:t>
            </a:r>
            <a:endParaRPr i="1">
              <a:solidFill>
                <a:srgbClr val="0000FF"/>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f4ba77685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f4ba7768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u="sng">
                <a:solidFill>
                  <a:srgbClr val="0000FF"/>
                </a:solidFill>
              </a:rPr>
              <a:t>Hannah</a:t>
            </a:r>
            <a:r>
              <a:rPr lang="en" b="1"/>
              <a:t> </a:t>
            </a:r>
            <a:endParaRPr b="1"/>
          </a:p>
          <a:p>
            <a:pPr marL="0" lvl="0" indent="0" algn="l" rtl="0">
              <a:spcBef>
                <a:spcPts val="0"/>
              </a:spcBef>
              <a:spcAft>
                <a:spcPts val="0"/>
              </a:spcAft>
              <a:buNone/>
            </a:pPr>
            <a:endParaRPr b="1"/>
          </a:p>
          <a:p>
            <a:pPr marL="0" lvl="0" indent="0" algn="l" rtl="0">
              <a:spcBef>
                <a:spcPts val="0"/>
              </a:spcBef>
              <a:spcAft>
                <a:spcPts val="0"/>
              </a:spcAft>
              <a:buNone/>
            </a:pPr>
            <a:r>
              <a:rPr lang="en" b="1">
                <a:solidFill>
                  <a:srgbClr val="2C2D30"/>
                </a:solidFill>
                <a:highlight>
                  <a:schemeClr val="lt1"/>
                </a:highlight>
              </a:rPr>
              <a:t>MED589: mindfulness and mind-body medicine (whole semester, meets multiple times per week, day long meditation retreat)</a:t>
            </a:r>
            <a:endParaRPr b="1">
              <a:solidFill>
                <a:srgbClr val="2C2D30"/>
              </a:solidFill>
              <a:highlight>
                <a:schemeClr val="lt1"/>
              </a:highlight>
            </a:endParaRPr>
          </a:p>
          <a:p>
            <a:pPr marL="0" lvl="0" indent="0" algn="l" rtl="0">
              <a:spcBef>
                <a:spcPts val="0"/>
              </a:spcBef>
              <a:spcAft>
                <a:spcPts val="0"/>
              </a:spcAft>
              <a:buClr>
                <a:schemeClr val="dk1"/>
              </a:buClr>
              <a:buSzPts val="1100"/>
              <a:buFont typeface="Arial"/>
              <a:buNone/>
            </a:pPr>
            <a:r>
              <a:rPr lang="en" b="1">
                <a:solidFill>
                  <a:srgbClr val="2C2D30"/>
                </a:solidFill>
                <a:highlight>
                  <a:schemeClr val="lt1"/>
                </a:highlight>
              </a:rPr>
              <a:t>(lower-commitment options from CAPS) </a:t>
            </a:r>
            <a:endParaRPr b="1">
              <a:solidFill>
                <a:srgbClr val="2C2D30"/>
              </a:solidFill>
              <a:highlight>
                <a:schemeClr val="lt1"/>
              </a:highlight>
            </a:endParaRPr>
          </a:p>
          <a:p>
            <a:pPr marL="0" lvl="0" indent="0" algn="l" rtl="0">
              <a:spcBef>
                <a:spcPts val="0"/>
              </a:spcBef>
              <a:spcAft>
                <a:spcPts val="0"/>
              </a:spcAft>
              <a:buNone/>
            </a:pPr>
            <a:endParaRPr b="1"/>
          </a:p>
          <a:p>
            <a:pPr marL="0" lvl="0" indent="0" algn="l" rtl="0">
              <a:spcBef>
                <a:spcPts val="0"/>
              </a:spcBef>
              <a:spcAft>
                <a:spcPts val="0"/>
              </a:spcAft>
              <a:buNone/>
            </a:pPr>
            <a:r>
              <a:rPr lang="en"/>
              <a:t>We’ve provided a really basic introduction to some of these concepts. And developing wellness and self-care takes time, practice, and oftentimes, help from others. It’s important to recognize when you need help, and at Penn we have lost of resources to help students. Including: PSN, CAPS, SHS, etc. </a:t>
            </a:r>
            <a:endParaRPr/>
          </a:p>
          <a:p>
            <a:pPr marL="0" lvl="0" indent="0" algn="l" rtl="0">
              <a:spcBef>
                <a:spcPts val="0"/>
              </a:spcBef>
              <a:spcAft>
                <a:spcPts val="0"/>
              </a:spcAft>
              <a:buNone/>
            </a:pPr>
            <a:endParaRPr b="1">
              <a:solidFill>
                <a:schemeClr val="dk1"/>
              </a:solidFill>
            </a:endParaRPr>
          </a:p>
          <a:p>
            <a:pPr marL="0" lvl="0" indent="0" algn="l" rtl="0">
              <a:spcBef>
                <a:spcPts val="0"/>
              </a:spcBef>
              <a:spcAft>
                <a:spcPts val="0"/>
              </a:spcAft>
              <a:buNone/>
            </a:pPr>
            <a:r>
              <a:rPr lang="en" b="1">
                <a:solidFill>
                  <a:schemeClr val="dk1"/>
                </a:solidFill>
              </a:rPr>
              <a:t>CAPS has a ton of resources for mindfulness and self-care </a:t>
            </a:r>
            <a:endParaRPr b="1">
              <a:solidFill>
                <a:schemeClr val="dk1"/>
              </a:solidFill>
            </a:endParaRPr>
          </a:p>
          <a:p>
            <a:pPr marL="0" lvl="0" indent="0" algn="l" rtl="0">
              <a:spcBef>
                <a:spcPts val="0"/>
              </a:spcBef>
              <a:spcAft>
                <a:spcPts val="0"/>
              </a:spcAft>
              <a:buNone/>
            </a:pPr>
            <a:r>
              <a:rPr lang="en" b="1">
                <a:solidFill>
                  <a:schemeClr val="dk1"/>
                </a:solidFill>
              </a:rPr>
              <a:t>Wellness at Penn - </a:t>
            </a:r>
            <a:r>
              <a:rPr lang="en">
                <a:solidFill>
                  <a:srgbClr val="231F20"/>
                </a:solidFill>
                <a:highlight>
                  <a:srgbClr val="FFFFFF"/>
                </a:highlight>
              </a:rPr>
              <a:t>provides support, resources, and practical tools for wellness across the Penn community</a:t>
            </a:r>
            <a:endParaRPr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Also, point out that the NIH OITE youtube page has all the previous seminars/lectures recorded and loaded </a:t>
            </a:r>
            <a:endParaRPr/>
          </a:p>
          <a:p>
            <a:pPr marL="0" lvl="0" indent="0" algn="l" rtl="0">
              <a:spcBef>
                <a:spcPts val="0"/>
              </a:spcBef>
              <a:spcAft>
                <a:spcPts val="0"/>
              </a:spcAft>
              <a:buNone/>
            </a:pPr>
            <a:endParaRPr/>
          </a:p>
          <a:p>
            <a:pPr marL="0" lvl="0" indent="0" algn="l" rtl="0">
              <a:spcBef>
                <a:spcPts val="0"/>
              </a:spcBef>
              <a:spcAft>
                <a:spcPts val="0"/>
              </a:spcAft>
              <a:buNone/>
            </a:pPr>
            <a:r>
              <a:rPr lang="en"/>
              <a:t>Sharon Milgram does an amazing job discussing personal wellness/self-care and how that can integrate into and improve our science/professional lives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9103b595c7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9103b595c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920ec779bd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920ec779b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8f4ba776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8f4ba776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200" b="1" i="1" u="sng">
                <a:solidFill>
                  <a:srgbClr val="0000FF"/>
                </a:solidFill>
                <a:latin typeface="Open Sans"/>
                <a:ea typeface="Open Sans"/>
                <a:cs typeface="Open Sans"/>
                <a:sym typeface="Open Sans"/>
              </a:rPr>
              <a:t>Hannah</a:t>
            </a:r>
            <a:endParaRPr sz="1200" b="1" i="1" u="sng">
              <a:solidFill>
                <a:srgbClr val="0000FF"/>
              </a:solidFill>
              <a:latin typeface="Open Sans"/>
              <a:ea typeface="Open Sans"/>
              <a:cs typeface="Open Sans"/>
              <a:sym typeface="Open Sans"/>
            </a:endParaRPr>
          </a:p>
          <a:p>
            <a:pPr marL="0" lvl="0" indent="0" algn="l" rtl="0">
              <a:lnSpc>
                <a:spcPct val="100000"/>
              </a:lnSpc>
              <a:spcBef>
                <a:spcPts val="0"/>
              </a:spcBef>
              <a:spcAft>
                <a:spcPts val="0"/>
              </a:spcAft>
              <a:buNone/>
            </a:pPr>
            <a:endParaRPr sz="1200" b="1" i="1">
              <a:latin typeface="Open Sans"/>
              <a:ea typeface="Open Sans"/>
              <a:cs typeface="Open Sans"/>
              <a:sym typeface="Open Sans"/>
            </a:endParaRPr>
          </a:p>
          <a:p>
            <a:pPr marL="457200" lvl="0" indent="-292100" algn="l" rtl="0">
              <a:lnSpc>
                <a:spcPct val="100000"/>
              </a:lnSpc>
              <a:spcBef>
                <a:spcPts val="0"/>
              </a:spcBef>
              <a:spcAft>
                <a:spcPts val="0"/>
              </a:spcAft>
              <a:buSzPts val="1000"/>
              <a:buFont typeface="Open Sans Light"/>
              <a:buChar char="●"/>
            </a:pPr>
            <a:r>
              <a:rPr lang="en" sz="1000">
                <a:latin typeface="Open Sans Light"/>
                <a:ea typeface="Open Sans Light"/>
                <a:cs typeface="Open Sans Light"/>
                <a:sym typeface="Open Sans Light"/>
              </a:rPr>
              <a:t>Our goal is to have a team of volunteers who will each take an active role in providing support to our peers</a:t>
            </a:r>
            <a:endParaRPr sz="1000">
              <a:latin typeface="Open Sans Light"/>
              <a:ea typeface="Open Sans Light"/>
              <a:cs typeface="Open Sans Light"/>
              <a:sym typeface="Open Sans Light"/>
            </a:endParaRPr>
          </a:p>
          <a:p>
            <a:pPr marL="457200" lvl="0" indent="-292100" algn="l" rtl="0">
              <a:lnSpc>
                <a:spcPct val="100000"/>
              </a:lnSpc>
              <a:spcBef>
                <a:spcPts val="0"/>
              </a:spcBef>
              <a:spcAft>
                <a:spcPts val="0"/>
              </a:spcAft>
              <a:buSzPts val="1000"/>
              <a:buFont typeface="Open Sans Light"/>
              <a:buChar char="●"/>
            </a:pPr>
            <a:r>
              <a:rPr lang="en" sz="1000">
                <a:latin typeface="Open Sans Light"/>
                <a:ea typeface="Open Sans Light"/>
                <a:cs typeface="Open Sans Light"/>
                <a:sym typeface="Open Sans Light"/>
              </a:rPr>
              <a:t>Peers searching for support will complete an online submission form through our new website. They’ll then be connected to a volunteer who will provide confidential support through video calls, phone calle, emails, or text messaging. </a:t>
            </a:r>
            <a:endParaRPr sz="1000">
              <a:latin typeface="Open Sans Light"/>
              <a:ea typeface="Open Sans Light"/>
              <a:cs typeface="Open Sans Light"/>
              <a:sym typeface="Open Sans Light"/>
            </a:endParaRPr>
          </a:p>
          <a:p>
            <a:pPr marL="457200" lvl="0" indent="-292100" algn="l" rtl="0">
              <a:lnSpc>
                <a:spcPct val="100000"/>
              </a:lnSpc>
              <a:spcBef>
                <a:spcPts val="0"/>
              </a:spcBef>
              <a:spcAft>
                <a:spcPts val="0"/>
              </a:spcAft>
              <a:buSzPts val="1000"/>
              <a:buFont typeface="Open Sans Light"/>
              <a:buChar char="●"/>
            </a:pPr>
            <a:r>
              <a:rPr lang="en" sz="1000">
                <a:solidFill>
                  <a:srgbClr val="2E2F32"/>
                </a:solidFill>
                <a:highlight>
                  <a:srgbClr val="FFFFFF"/>
                </a:highlight>
                <a:latin typeface="Open Sans Light"/>
                <a:ea typeface="Open Sans Light"/>
                <a:cs typeface="Open Sans Light"/>
                <a:sym typeface="Open Sans Light"/>
              </a:rPr>
              <a:t>During one-on-one sessions, assigned PSN volunteers will provide individual mentorship, a listening ear, and advice or suggestions to help their peers. </a:t>
            </a:r>
            <a:endParaRPr sz="1000">
              <a:solidFill>
                <a:srgbClr val="2E2F32"/>
              </a:solidFill>
              <a:highlight>
                <a:srgbClr val="FFFFFF"/>
              </a:highlight>
              <a:latin typeface="Open Sans Light"/>
              <a:ea typeface="Open Sans Light"/>
              <a:cs typeface="Open Sans Light"/>
              <a:sym typeface="Open Sans Light"/>
            </a:endParaRPr>
          </a:p>
          <a:p>
            <a:pPr marL="457200" lvl="0" indent="-292100" algn="l" rtl="0">
              <a:lnSpc>
                <a:spcPct val="100000"/>
              </a:lnSpc>
              <a:spcBef>
                <a:spcPts val="0"/>
              </a:spcBef>
              <a:spcAft>
                <a:spcPts val="0"/>
              </a:spcAft>
              <a:buSzPts val="1000"/>
              <a:buFont typeface="Open Sans Light"/>
              <a:buChar char="●"/>
            </a:pPr>
            <a:r>
              <a:rPr lang="en" sz="1000">
                <a:solidFill>
                  <a:srgbClr val="2E2F32"/>
                </a:solidFill>
                <a:highlight>
                  <a:srgbClr val="FFFFFF"/>
                </a:highlight>
                <a:latin typeface="Open Sans Light"/>
                <a:ea typeface="Open Sans Light"/>
                <a:cs typeface="Open Sans Light"/>
                <a:sym typeface="Open Sans Light"/>
              </a:rPr>
              <a:t>PSN group discussions offer an opportunity for students to connect with other PhD students. We envision that our peers will gain comfort and support from others who may be experiencing similar stressors. </a:t>
            </a:r>
            <a:endParaRPr sz="1000">
              <a:solidFill>
                <a:srgbClr val="2E2F32"/>
              </a:solidFill>
              <a:highlight>
                <a:srgbClr val="FFFFFF"/>
              </a:highlight>
              <a:latin typeface="Open Sans Light"/>
              <a:ea typeface="Open Sans Light"/>
              <a:cs typeface="Open Sans Light"/>
              <a:sym typeface="Open Sans Light"/>
            </a:endParaRPr>
          </a:p>
          <a:p>
            <a:pPr marL="457200" lvl="0" indent="-292100" algn="l" rtl="0">
              <a:lnSpc>
                <a:spcPct val="100000"/>
              </a:lnSpc>
              <a:spcBef>
                <a:spcPts val="0"/>
              </a:spcBef>
              <a:spcAft>
                <a:spcPts val="0"/>
              </a:spcAft>
              <a:buSzPts val="1000"/>
              <a:buFont typeface="Open Sans Light"/>
              <a:buChar char="●"/>
            </a:pPr>
            <a:r>
              <a:rPr lang="en" sz="1000">
                <a:solidFill>
                  <a:srgbClr val="2E2F32"/>
                </a:solidFill>
                <a:highlight>
                  <a:srgbClr val="FFFFFF"/>
                </a:highlight>
                <a:latin typeface="Open Sans Light"/>
                <a:ea typeface="Open Sans Light"/>
                <a:cs typeface="Open Sans Light"/>
                <a:sym typeface="Open Sans Light"/>
              </a:rPr>
              <a:t>Group discussions will be themed, for example, “Mindfulness during research resumption,” and will include lessons and exercises curated by PSN volunteers in consultation with CAPS and BGS administration.</a:t>
            </a:r>
            <a:endParaRPr sz="1200" b="1">
              <a:latin typeface="Open Sans"/>
              <a:ea typeface="Open Sans"/>
              <a:cs typeface="Open Sans"/>
              <a:sym typeface="Open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9229ba09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9229ba09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f4ba77685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8f4ba77685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908456b31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908456b31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1155CC"/>
                </a:solidFill>
              </a:rPr>
              <a:t>General comments for breakout sessions:</a:t>
            </a:r>
            <a:endParaRPr i="1">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We want to keep the breakout sessions open and relaxed. Allow the conversation to flow naturally and go at your own pace.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Explain to them that we’re providing this outline, but we’re not obligated to get to everything that’s planned out</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You can encourage students to use camera (but don’t force anyone to use camera if they’re not comfortable using it)</a:t>
            </a:r>
            <a:r>
              <a:rPr lang="en" b="1">
                <a:solidFill>
                  <a:srgbClr val="1155CC"/>
                </a:solidFill>
              </a:rPr>
              <a:t>  </a:t>
            </a:r>
            <a:endParaRPr b="1">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Students should </a:t>
            </a:r>
            <a:r>
              <a:rPr lang="en" b="1">
                <a:solidFill>
                  <a:srgbClr val="1155CC"/>
                </a:solidFill>
              </a:rPr>
              <a:t>not</a:t>
            </a:r>
            <a:r>
              <a:rPr lang="en">
                <a:solidFill>
                  <a:srgbClr val="1155CC"/>
                </a:solidFill>
              </a:rPr>
              <a:t> be forced to answer a question if they don’t want to.  </a:t>
            </a:r>
            <a:endParaRPr b="1">
              <a:solidFill>
                <a:srgbClr val="1155CC"/>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f4ba77685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8f4ba77685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1155CC"/>
                </a:solidFill>
              </a:rPr>
              <a:t>Instructions for Breakout Leader:</a:t>
            </a:r>
            <a:r>
              <a:rPr lang="en" i="1">
                <a:solidFill>
                  <a:srgbClr val="1155CC"/>
                </a:solidFill>
              </a:rPr>
              <a:t>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To start out, it may be best to </a:t>
            </a:r>
            <a:r>
              <a:rPr lang="en" b="1" i="1">
                <a:solidFill>
                  <a:srgbClr val="1155CC"/>
                </a:solidFill>
              </a:rPr>
              <a:t>not</a:t>
            </a:r>
            <a:r>
              <a:rPr lang="en" i="1">
                <a:solidFill>
                  <a:srgbClr val="1155CC"/>
                </a:solidFill>
              </a:rPr>
              <a:t> share your screen, so that you can see the students’ faces. You can paste questions into the chat box. Whatever you feel comfortable with as moderator.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Begin by introducing yourself and thanking the students for participating in the breakout session. </a:t>
            </a:r>
            <a:endParaRPr i="1">
              <a:solidFill>
                <a:srgbClr val="1155CC"/>
              </a:solidFill>
            </a:endParaRPr>
          </a:p>
          <a:p>
            <a:pPr marL="457200" lvl="0" indent="-298450" algn="l" rtl="0">
              <a:spcBef>
                <a:spcPts val="0"/>
              </a:spcBef>
              <a:spcAft>
                <a:spcPts val="0"/>
              </a:spcAft>
              <a:buClr>
                <a:srgbClr val="1155CC"/>
              </a:buClr>
              <a:buSzPts val="1100"/>
              <a:buChar char="●"/>
            </a:pPr>
            <a:r>
              <a:rPr lang="en" b="1" i="1">
                <a:solidFill>
                  <a:srgbClr val="1155CC"/>
                </a:solidFill>
              </a:rPr>
              <a:t>Remind them to write down or make note of their breakout room number in case they get kicked out and need to rejoin the room. </a:t>
            </a:r>
            <a:endParaRPr b="1"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Then, ask the students to share their Name/Program/Interests, and to answer any of the other three questions listed above (keep it open-ended, students can answer any or all of the questions).</a:t>
            </a:r>
            <a:endParaRPr i="1">
              <a:solidFill>
                <a:srgbClr val="1155CC"/>
              </a:solidFill>
            </a:endParaRPr>
          </a:p>
          <a:p>
            <a:pPr marL="0" lvl="0" indent="0" algn="l" rtl="0">
              <a:spcBef>
                <a:spcPts val="0"/>
              </a:spcBef>
              <a:spcAft>
                <a:spcPts val="0"/>
              </a:spcAft>
              <a:buNone/>
            </a:pPr>
            <a:endParaRPr i="1">
              <a:solidFill>
                <a:srgbClr val="1155CC"/>
              </a:solidFill>
            </a:endParaRPr>
          </a:p>
          <a:p>
            <a:pPr marL="0" lvl="0" indent="0" algn="l" rtl="0">
              <a:spcBef>
                <a:spcPts val="0"/>
              </a:spcBef>
              <a:spcAft>
                <a:spcPts val="0"/>
              </a:spcAft>
              <a:buNone/>
            </a:pPr>
            <a:r>
              <a:rPr lang="en" b="1" i="1">
                <a:solidFill>
                  <a:srgbClr val="1155CC"/>
                </a:solidFill>
              </a:rPr>
              <a:t>Don’t rush the students if they want to talk more and interact with each other, if they want to discuss their COVID-19 experience </a:t>
            </a:r>
            <a:r>
              <a:rPr lang="en" i="1">
                <a:solidFill>
                  <a:srgbClr val="1155CC"/>
                </a:solidFill>
              </a:rPr>
              <a:t> </a:t>
            </a:r>
            <a:endParaRPr i="1">
              <a:solidFill>
                <a:srgbClr val="1155CC"/>
              </a:solidFill>
            </a:endParaRPr>
          </a:p>
          <a:p>
            <a:pPr marL="0" lvl="0" indent="0" algn="l" rtl="0">
              <a:spcBef>
                <a:spcPts val="0"/>
              </a:spcBef>
              <a:spcAft>
                <a:spcPts val="0"/>
              </a:spcAft>
              <a:buNone/>
            </a:pPr>
            <a:endParaRPr i="1">
              <a:solidFill>
                <a:srgbClr val="1155CC"/>
              </a:solidFill>
            </a:endParaRPr>
          </a:p>
          <a:p>
            <a:pPr marL="0" lvl="0" indent="0" algn="l" rtl="0">
              <a:spcBef>
                <a:spcPts val="0"/>
              </a:spcBef>
              <a:spcAft>
                <a:spcPts val="0"/>
              </a:spcAft>
              <a:buClr>
                <a:schemeClr val="dk1"/>
              </a:buClr>
              <a:buSzPts val="1100"/>
              <a:buFont typeface="Arial"/>
              <a:buNone/>
            </a:pPr>
            <a:endParaRPr i="1">
              <a:solidFill>
                <a:srgbClr val="1155CC"/>
              </a:solidFill>
            </a:endParaRPr>
          </a:p>
          <a:p>
            <a:pPr marL="0" lvl="0" indent="0" algn="l" rtl="0">
              <a:spcBef>
                <a:spcPts val="0"/>
              </a:spcBef>
              <a:spcAft>
                <a:spcPts val="0"/>
              </a:spcAft>
              <a:buNone/>
            </a:pPr>
            <a:endParaRPr i="1">
              <a:solidFill>
                <a:srgbClr val="1155CC"/>
              </a:solidFill>
            </a:endParaRPr>
          </a:p>
          <a:p>
            <a:pPr marL="0" lvl="0" indent="0" algn="l" rtl="0">
              <a:spcBef>
                <a:spcPts val="0"/>
              </a:spcBef>
              <a:spcAft>
                <a:spcPts val="0"/>
              </a:spcAft>
              <a:buNone/>
            </a:pPr>
            <a:endParaRPr i="1">
              <a:solidFill>
                <a:srgbClr val="1155CC"/>
              </a:solidFill>
            </a:endParaRPr>
          </a:p>
          <a:p>
            <a:pPr marL="0" lvl="0" indent="0" algn="l" rtl="0">
              <a:spcBef>
                <a:spcPts val="0"/>
              </a:spcBef>
              <a:spcAft>
                <a:spcPts val="0"/>
              </a:spcAft>
              <a:buNone/>
            </a:pPr>
            <a:endParaRPr i="1">
              <a:solidFill>
                <a:srgbClr val="1155CC"/>
              </a:solidFill>
            </a:endParaRPr>
          </a:p>
          <a:p>
            <a:pPr marL="0" lvl="0" indent="0" algn="l" rtl="0">
              <a:spcBef>
                <a:spcPts val="0"/>
              </a:spcBef>
              <a:spcAft>
                <a:spcPts val="0"/>
              </a:spcAft>
              <a:buNone/>
            </a:pPr>
            <a:endParaRPr i="1">
              <a:solidFill>
                <a:srgbClr val="1155CC"/>
              </a:solidFill>
            </a:endParaRPr>
          </a:p>
          <a:p>
            <a:pPr marL="0" lvl="0" indent="0" algn="l" rtl="0">
              <a:spcBef>
                <a:spcPts val="0"/>
              </a:spcBef>
              <a:spcAft>
                <a:spcPts val="0"/>
              </a:spcAft>
              <a:buNone/>
            </a:pPr>
            <a:endParaRPr>
              <a:solidFill>
                <a:srgbClr val="1155CC"/>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f4ba77685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8f4ba77685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1155CC"/>
                </a:solidFill>
              </a:rPr>
              <a:t>Instructions for Breakout Leader:</a:t>
            </a:r>
            <a:r>
              <a:rPr lang="en" i="1">
                <a:solidFill>
                  <a:srgbClr val="1155CC"/>
                </a:solidFill>
              </a:rPr>
              <a:t> This should be the first self-reflection activity. Open up the floor to a discussion of self-care. </a:t>
            </a:r>
            <a:r>
              <a:rPr lang="en" b="1" i="1">
                <a:solidFill>
                  <a:srgbClr val="1155CC"/>
                </a:solidFill>
              </a:rPr>
              <a:t>Ask the students what self-care means to them.</a:t>
            </a:r>
            <a:r>
              <a:rPr lang="en" i="1">
                <a:solidFill>
                  <a:srgbClr val="1155CC"/>
                </a:solidFill>
              </a:rPr>
              <a:t> This can be a more open-forum. See below for more questions to ask if students are hesitant to start talking. You may also want to begin by sharing what self-care means to you and provide examples of how you practice self-care as a graduate student. </a:t>
            </a:r>
            <a:endParaRPr>
              <a:solidFill>
                <a:srgbClr val="1155CC"/>
              </a:solidFill>
            </a:endParaRPr>
          </a:p>
          <a:p>
            <a:pPr marL="0" lvl="0" indent="0" algn="l" rtl="0">
              <a:spcBef>
                <a:spcPts val="0"/>
              </a:spcBef>
              <a:spcAft>
                <a:spcPts val="0"/>
              </a:spcAft>
              <a:buNone/>
            </a:pPr>
            <a:endParaRPr>
              <a:solidFill>
                <a:srgbClr val="1155CC"/>
              </a:solidFill>
            </a:endParaRPr>
          </a:p>
          <a:p>
            <a:pPr marL="0" lvl="0" indent="0" algn="l" rtl="0">
              <a:lnSpc>
                <a:spcPct val="115000"/>
              </a:lnSpc>
              <a:spcBef>
                <a:spcPts val="0"/>
              </a:spcBef>
              <a:spcAft>
                <a:spcPts val="0"/>
              </a:spcAft>
              <a:buNone/>
            </a:pPr>
            <a:r>
              <a:rPr lang="en" b="1">
                <a:solidFill>
                  <a:srgbClr val="1155CC"/>
                </a:solidFill>
              </a:rPr>
              <a:t>Questions to ask if the conversation is slow to start or to keep the conversation going:</a:t>
            </a:r>
            <a:r>
              <a:rPr lang="en">
                <a:solidFill>
                  <a:srgbClr val="1155CC"/>
                </a:solidFill>
              </a:rPr>
              <a:t> </a:t>
            </a:r>
            <a:endParaRPr>
              <a:solidFill>
                <a:srgbClr val="1155CC"/>
              </a:solidFill>
            </a:endParaRPr>
          </a:p>
          <a:p>
            <a:pPr marL="457200" lvl="0" indent="-298450" algn="l" rtl="0">
              <a:lnSpc>
                <a:spcPct val="115000"/>
              </a:lnSpc>
              <a:spcBef>
                <a:spcPts val="0"/>
              </a:spcBef>
              <a:spcAft>
                <a:spcPts val="0"/>
              </a:spcAft>
              <a:buClr>
                <a:srgbClr val="1155CC"/>
              </a:buClr>
              <a:buSzPts val="1100"/>
              <a:buChar char="●"/>
            </a:pPr>
            <a:r>
              <a:rPr lang="en">
                <a:solidFill>
                  <a:srgbClr val="1155CC"/>
                </a:solidFill>
              </a:rPr>
              <a:t>What hobbies do you do for fun? What do you do outside of science? </a:t>
            </a:r>
            <a:endParaRPr>
              <a:solidFill>
                <a:srgbClr val="1155CC"/>
              </a:solidFill>
            </a:endParaRPr>
          </a:p>
          <a:p>
            <a:pPr marL="457200" lvl="0" indent="-298450" algn="l" rtl="0">
              <a:lnSpc>
                <a:spcPct val="115000"/>
              </a:lnSpc>
              <a:spcBef>
                <a:spcPts val="0"/>
              </a:spcBef>
              <a:spcAft>
                <a:spcPts val="0"/>
              </a:spcAft>
              <a:buClr>
                <a:srgbClr val="1155CC"/>
              </a:buClr>
              <a:buSzPts val="1100"/>
              <a:buChar char="●"/>
            </a:pPr>
            <a:r>
              <a:rPr lang="en">
                <a:solidFill>
                  <a:srgbClr val="1155CC"/>
                </a:solidFill>
              </a:rPr>
              <a:t>What things do you do for your self-care on a regular basis? </a:t>
            </a:r>
            <a:endParaRPr>
              <a:solidFill>
                <a:srgbClr val="1155CC"/>
              </a:solidFill>
            </a:endParaRPr>
          </a:p>
          <a:p>
            <a:pPr marL="457200" lvl="0" indent="-298450" algn="l" rtl="0">
              <a:lnSpc>
                <a:spcPct val="115000"/>
              </a:lnSpc>
              <a:spcBef>
                <a:spcPts val="0"/>
              </a:spcBef>
              <a:spcAft>
                <a:spcPts val="0"/>
              </a:spcAft>
              <a:buClr>
                <a:srgbClr val="1155CC"/>
              </a:buClr>
              <a:buSzPts val="1100"/>
              <a:buChar char="●"/>
            </a:pPr>
            <a:r>
              <a:rPr lang="en">
                <a:solidFill>
                  <a:srgbClr val="1155CC"/>
                </a:solidFill>
              </a:rPr>
              <a:t>Why do you think self-care is important? </a:t>
            </a:r>
            <a:endParaRPr>
              <a:solidFill>
                <a:srgbClr val="1155CC"/>
              </a:solidFill>
            </a:endParaRPr>
          </a:p>
          <a:p>
            <a:pPr marL="457200" lvl="0" indent="-298450" algn="l" rtl="0">
              <a:lnSpc>
                <a:spcPct val="115000"/>
              </a:lnSpc>
              <a:spcBef>
                <a:spcPts val="0"/>
              </a:spcBef>
              <a:spcAft>
                <a:spcPts val="0"/>
              </a:spcAft>
              <a:buClr>
                <a:srgbClr val="1155CC"/>
              </a:buClr>
              <a:buSzPts val="1100"/>
              <a:buChar char="●"/>
            </a:pPr>
            <a:r>
              <a:rPr lang="en">
                <a:solidFill>
                  <a:srgbClr val="1155CC"/>
                </a:solidFill>
              </a:rPr>
              <a:t>Can you share an experience in the past when self-care was really important for you? </a:t>
            </a:r>
            <a:endParaRPr>
              <a:solidFill>
                <a:srgbClr val="1155CC"/>
              </a:solidFill>
            </a:endParaRPr>
          </a:p>
          <a:p>
            <a:pPr marL="457200" lvl="0" indent="-298450" algn="l" rtl="0">
              <a:lnSpc>
                <a:spcPct val="115000"/>
              </a:lnSpc>
              <a:spcBef>
                <a:spcPts val="0"/>
              </a:spcBef>
              <a:spcAft>
                <a:spcPts val="0"/>
              </a:spcAft>
              <a:buClr>
                <a:srgbClr val="1155CC"/>
              </a:buClr>
              <a:buSzPts val="1100"/>
              <a:buChar char="●"/>
            </a:pPr>
            <a:r>
              <a:rPr lang="en">
                <a:solidFill>
                  <a:srgbClr val="1155CC"/>
                </a:solidFill>
              </a:rPr>
              <a:t>What are some barriers to maintaining self-care strategies? </a:t>
            </a:r>
            <a:endParaRPr>
              <a:solidFill>
                <a:srgbClr val="1155CC"/>
              </a:solidFill>
            </a:endParaRPr>
          </a:p>
          <a:p>
            <a:pPr marL="914400" lvl="1" indent="-298450" algn="l" rtl="0">
              <a:lnSpc>
                <a:spcPct val="115000"/>
              </a:lnSpc>
              <a:spcBef>
                <a:spcPts val="0"/>
              </a:spcBef>
              <a:spcAft>
                <a:spcPts val="0"/>
              </a:spcAft>
              <a:buClr>
                <a:srgbClr val="1155CC"/>
              </a:buClr>
              <a:buSzPts val="1100"/>
              <a:buChar char="○"/>
            </a:pPr>
            <a:r>
              <a:rPr lang="en">
                <a:solidFill>
                  <a:srgbClr val="1155CC"/>
                </a:solidFill>
              </a:rPr>
              <a:t>How will I address these barriers and remind myself to practice self-care? </a:t>
            </a:r>
            <a:endParaRPr>
              <a:solidFill>
                <a:srgbClr val="1155CC"/>
              </a:solidFill>
            </a:endParaRPr>
          </a:p>
          <a:p>
            <a:pPr marL="457200" lvl="0" indent="-298450" algn="l" rtl="0">
              <a:lnSpc>
                <a:spcPct val="115000"/>
              </a:lnSpc>
              <a:spcBef>
                <a:spcPts val="0"/>
              </a:spcBef>
              <a:spcAft>
                <a:spcPts val="0"/>
              </a:spcAft>
              <a:buClr>
                <a:srgbClr val="1155CC"/>
              </a:buClr>
              <a:buSzPts val="1100"/>
              <a:buChar char="●"/>
            </a:pPr>
            <a:r>
              <a:rPr lang="en">
                <a:solidFill>
                  <a:srgbClr val="1155CC"/>
                </a:solidFill>
              </a:rPr>
              <a:t>How do you think self-care will change during graduate school? Or during stressful situations? </a:t>
            </a:r>
            <a:endParaRPr>
              <a:solidFill>
                <a:srgbClr val="1155CC"/>
              </a:solidFill>
            </a:endParaRPr>
          </a:p>
          <a:p>
            <a:pPr marL="457200" lvl="0" indent="-298450" algn="l" rtl="0">
              <a:lnSpc>
                <a:spcPct val="115000"/>
              </a:lnSpc>
              <a:spcBef>
                <a:spcPts val="0"/>
              </a:spcBef>
              <a:spcAft>
                <a:spcPts val="0"/>
              </a:spcAft>
              <a:buClr>
                <a:srgbClr val="1155CC"/>
              </a:buClr>
              <a:buSzPts val="1100"/>
              <a:buChar char="●"/>
            </a:pPr>
            <a:r>
              <a:rPr lang="en">
                <a:solidFill>
                  <a:srgbClr val="1155CC"/>
                </a:solidFill>
              </a:rPr>
              <a:t>At the end of the session, can ask what things will you try to add to your self-care routine?</a:t>
            </a:r>
            <a:endParaRPr>
              <a:solidFill>
                <a:srgbClr val="1155CC"/>
              </a:solidFill>
            </a:endParaRPr>
          </a:p>
          <a:p>
            <a:pPr marL="0" lvl="0" indent="0" algn="l" rtl="0">
              <a:lnSpc>
                <a:spcPct val="115000"/>
              </a:lnSpc>
              <a:spcBef>
                <a:spcPts val="1600"/>
              </a:spcBef>
              <a:spcAft>
                <a:spcPts val="0"/>
              </a:spcAft>
              <a:buNone/>
            </a:pPr>
            <a:r>
              <a:rPr lang="en" b="1">
                <a:solidFill>
                  <a:srgbClr val="1155CC"/>
                </a:solidFill>
              </a:rPr>
              <a:t>Important points to share with students: </a:t>
            </a:r>
            <a:endParaRPr b="1">
              <a:solidFill>
                <a:srgbClr val="1155CC"/>
              </a:solidFill>
            </a:endParaRPr>
          </a:p>
          <a:p>
            <a:pPr marL="457200" lvl="0" indent="-298450" algn="l" rtl="0">
              <a:lnSpc>
                <a:spcPct val="115000"/>
              </a:lnSpc>
              <a:spcBef>
                <a:spcPts val="0"/>
              </a:spcBef>
              <a:spcAft>
                <a:spcPts val="0"/>
              </a:spcAft>
              <a:buClr>
                <a:srgbClr val="1155CC"/>
              </a:buClr>
              <a:buSzPts val="1100"/>
              <a:buChar char="●"/>
            </a:pPr>
            <a:r>
              <a:rPr lang="en">
                <a:solidFill>
                  <a:srgbClr val="1155CC"/>
                </a:solidFill>
              </a:rPr>
              <a:t>It’s a good idea to practice self-care now, (hopefully) before things get too stressful </a:t>
            </a:r>
            <a:endParaRPr>
              <a:solidFill>
                <a:srgbClr val="1155CC"/>
              </a:solidFill>
            </a:endParaRPr>
          </a:p>
          <a:p>
            <a:pPr marL="457200" lvl="0" indent="-298450" algn="l" rtl="0">
              <a:lnSpc>
                <a:spcPct val="115000"/>
              </a:lnSpc>
              <a:spcBef>
                <a:spcPts val="0"/>
              </a:spcBef>
              <a:spcAft>
                <a:spcPts val="0"/>
              </a:spcAft>
              <a:buClr>
                <a:srgbClr val="1155CC"/>
              </a:buClr>
              <a:buSzPts val="1100"/>
              <a:buChar char="●"/>
            </a:pPr>
            <a:r>
              <a:rPr lang="en">
                <a:solidFill>
                  <a:srgbClr val="1155CC"/>
                </a:solidFill>
              </a:rPr>
              <a:t>It’s good to try our hand at different types of self-care activities - see what works for us, so that we have an “arsenal” of activities to turn to when we need to cope with stressful situations. </a:t>
            </a:r>
            <a:endParaRPr>
              <a:solidFill>
                <a:srgbClr val="1155CC"/>
              </a:solidFill>
            </a:endParaRPr>
          </a:p>
          <a:p>
            <a:pPr marL="0" lvl="0" indent="0" algn="l" rtl="0">
              <a:lnSpc>
                <a:spcPct val="115000"/>
              </a:lnSpc>
              <a:spcBef>
                <a:spcPts val="0"/>
              </a:spcBef>
              <a:spcAft>
                <a:spcPts val="0"/>
              </a:spcAft>
              <a:buNone/>
            </a:pPr>
            <a:endParaRPr>
              <a:solidFill>
                <a:srgbClr val="1155CC"/>
              </a:solidFill>
            </a:endParaRPr>
          </a:p>
          <a:p>
            <a:pPr marL="0" lvl="0" indent="0" algn="l" rtl="0">
              <a:lnSpc>
                <a:spcPct val="115000"/>
              </a:lnSpc>
              <a:spcBef>
                <a:spcPts val="0"/>
              </a:spcBef>
              <a:spcAft>
                <a:spcPts val="0"/>
              </a:spcAft>
              <a:buNone/>
            </a:pPr>
            <a:endParaRPr>
              <a:solidFill>
                <a:srgbClr val="1155CC"/>
              </a:solidFill>
            </a:endParaRPr>
          </a:p>
          <a:p>
            <a:pPr marL="0" lvl="0" indent="0" algn="l" rtl="0">
              <a:lnSpc>
                <a:spcPct val="115000"/>
              </a:lnSpc>
              <a:spcBef>
                <a:spcPts val="1600"/>
              </a:spcBef>
              <a:spcAft>
                <a:spcPts val="1600"/>
              </a:spcAft>
              <a:buClr>
                <a:schemeClr val="dk1"/>
              </a:buClr>
              <a:buSzPts val="1100"/>
              <a:buFont typeface="Arial"/>
              <a:buNone/>
            </a:pPr>
            <a:endParaRPr>
              <a:solidFill>
                <a:srgbClr val="1155CC"/>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908456b31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908456b31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solidFill>
                  <a:srgbClr val="1155CC"/>
                </a:solidFill>
              </a:rPr>
              <a:t>Instructions for Breakout Leader:</a:t>
            </a:r>
            <a:r>
              <a:rPr lang="en" i="1">
                <a:solidFill>
                  <a:srgbClr val="1155CC"/>
                </a:solidFill>
              </a:rPr>
              <a:t>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Explain that wellness is defined as the things that we do to maintain our body, mind, heart, and spirit.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Explain that maintaining wellness and self-care is critical for being a resilient scientist - for being able to work through and grow from adversity and difficult situations. That in order to do well, we need to be well.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So we want to complete this self-assessment to see where we are with our own wellness, while considering the four tenants: body, mind, heart, and spirit.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Ask the students to think about how they’ve been over the past 2 weeks as we consider each bullet point. </a:t>
            </a:r>
            <a:r>
              <a:rPr lang="en" b="1" i="1">
                <a:solidFill>
                  <a:srgbClr val="1155CC"/>
                </a:solidFill>
              </a:rPr>
              <a:t>You may want to walk through the first bullet point with them:</a:t>
            </a:r>
            <a:r>
              <a:rPr lang="en" i="1">
                <a:solidFill>
                  <a:srgbClr val="1155CC"/>
                </a:solidFill>
              </a:rPr>
              <a:t> if you’ve gotten 7-9 hours of sleep every night for the past 14 nights, then you’d rate yourself a 5. If you’ve never gotten enough sleep for the past 14 nights, then you’d rate yourself a 1. If somewhere in between, rate between 2 and 4.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Some tips: your first response is probably the most accurate, so go with that response and don’t overthink. Be honest with yourselves - no one will see this except you. </a:t>
            </a:r>
            <a:endParaRPr i="1">
              <a:solidFill>
                <a:srgbClr val="1155CC"/>
              </a:solidFill>
            </a:endParaRPr>
          </a:p>
          <a:p>
            <a:pPr marL="457200" lvl="0" indent="0" algn="l" rtl="0">
              <a:spcBef>
                <a:spcPts val="0"/>
              </a:spcBef>
              <a:spcAft>
                <a:spcPts val="0"/>
              </a:spcAft>
              <a:buNone/>
            </a:pPr>
            <a:endParaRPr i="1">
              <a:solidFill>
                <a:srgbClr val="1155CC"/>
              </a:solidFill>
            </a:endParaRPr>
          </a:p>
          <a:p>
            <a:pPr marL="457200" lvl="0" indent="-298450" algn="l" rtl="0">
              <a:spcBef>
                <a:spcPts val="0"/>
              </a:spcBef>
              <a:spcAft>
                <a:spcPts val="0"/>
              </a:spcAft>
              <a:buClr>
                <a:srgbClr val="1155CC"/>
              </a:buClr>
              <a:buSzPts val="1100"/>
              <a:buAutoNum type="arabicPeriod"/>
            </a:pPr>
            <a:r>
              <a:rPr lang="en" i="1">
                <a:solidFill>
                  <a:srgbClr val="1155CC"/>
                </a:solidFill>
              </a:rPr>
              <a:t>Read through the next four slides with the students. Ask them to consider where they fall for each bullet point on a scale from never (1) to always (5).</a:t>
            </a:r>
            <a:endParaRPr i="1">
              <a:solidFill>
                <a:srgbClr val="1155CC"/>
              </a:solidFill>
            </a:endParaRPr>
          </a:p>
          <a:p>
            <a:pPr marL="457200" lvl="0" indent="-298450" algn="l" rtl="0">
              <a:spcBef>
                <a:spcPts val="0"/>
              </a:spcBef>
              <a:spcAft>
                <a:spcPts val="0"/>
              </a:spcAft>
              <a:buClr>
                <a:srgbClr val="1155CC"/>
              </a:buClr>
              <a:buSzPts val="1100"/>
              <a:buAutoNum type="arabicPeriod"/>
            </a:pPr>
            <a:r>
              <a:rPr lang="en" i="1">
                <a:solidFill>
                  <a:srgbClr val="1155CC"/>
                </a:solidFill>
              </a:rPr>
              <a:t>Students can keep a mental checklist, or write down their scores as we go (or keep track on the notes section of their phones). </a:t>
            </a:r>
            <a:endParaRPr i="1">
              <a:solidFill>
                <a:srgbClr val="1155CC"/>
              </a:solidFill>
            </a:endParaRPr>
          </a:p>
          <a:p>
            <a:pPr marL="457200" lvl="0" indent="-298450" algn="l" rtl="0">
              <a:spcBef>
                <a:spcPts val="0"/>
              </a:spcBef>
              <a:spcAft>
                <a:spcPts val="0"/>
              </a:spcAft>
              <a:buClr>
                <a:srgbClr val="1155CC"/>
              </a:buClr>
              <a:buSzPts val="1100"/>
              <a:buAutoNum type="arabicPeriod"/>
            </a:pPr>
            <a:r>
              <a:rPr lang="en" i="1">
                <a:solidFill>
                  <a:srgbClr val="1155CC"/>
                </a:solidFill>
              </a:rPr>
              <a:t>You don’t need responses from the students on each slide, because there will be follow up questions at the end. </a:t>
            </a:r>
            <a:endParaRPr i="1">
              <a:solidFill>
                <a:srgbClr val="1155CC"/>
              </a:solidFill>
            </a:endParaRPr>
          </a:p>
          <a:p>
            <a:pPr marL="457200" lvl="0" indent="-298450" algn="l" rtl="0">
              <a:spcBef>
                <a:spcPts val="0"/>
              </a:spcBef>
              <a:spcAft>
                <a:spcPts val="0"/>
              </a:spcAft>
              <a:buClr>
                <a:srgbClr val="1155CC"/>
              </a:buClr>
              <a:buSzPts val="1100"/>
              <a:buAutoNum type="arabicPeriod"/>
            </a:pPr>
            <a:r>
              <a:rPr lang="en" b="1" i="1">
                <a:solidFill>
                  <a:srgbClr val="1155CC"/>
                </a:solidFill>
              </a:rPr>
              <a:t>Ask them to keep note of any score that stands out to them as we move through the four slides. </a:t>
            </a:r>
            <a:endParaRPr b="1" i="1">
              <a:solidFill>
                <a:srgbClr val="1155CC"/>
              </a:solidFill>
            </a:endParaRPr>
          </a:p>
          <a:p>
            <a:pPr marL="0" lvl="0" indent="0" algn="l" rtl="0">
              <a:spcBef>
                <a:spcPts val="0"/>
              </a:spcBef>
              <a:spcAft>
                <a:spcPts val="0"/>
              </a:spcAft>
              <a:buClr>
                <a:schemeClr val="dk1"/>
              </a:buClr>
              <a:buSzPts val="1100"/>
              <a:buFont typeface="Arial"/>
              <a:buNone/>
            </a:pPr>
            <a:r>
              <a:rPr lang="en">
                <a:solidFill>
                  <a:srgbClr val="1155CC"/>
                </a:solidFill>
              </a:rPr>
              <a:t> </a:t>
            </a:r>
            <a:endParaRPr>
              <a:solidFill>
                <a:srgbClr val="1155CC"/>
              </a:solidFill>
            </a:endParaRPr>
          </a:p>
          <a:p>
            <a:pPr marL="0" lvl="0" indent="0" algn="l" rtl="0">
              <a:spcBef>
                <a:spcPts val="0"/>
              </a:spcBef>
              <a:spcAft>
                <a:spcPts val="0"/>
              </a:spcAft>
              <a:buClr>
                <a:schemeClr val="dk1"/>
              </a:buClr>
              <a:buSzPts val="1100"/>
              <a:buFont typeface="Arial"/>
              <a:buNone/>
            </a:pPr>
            <a:endParaRPr>
              <a:solidFill>
                <a:srgbClr val="1155CC"/>
              </a:solidFill>
            </a:endParaRPr>
          </a:p>
          <a:p>
            <a:pPr marL="0" lvl="0" indent="0" algn="l" rtl="0">
              <a:spcBef>
                <a:spcPts val="0"/>
              </a:spcBef>
              <a:spcAft>
                <a:spcPts val="0"/>
              </a:spcAft>
              <a:buClr>
                <a:schemeClr val="dk1"/>
              </a:buClr>
              <a:buSzPts val="1100"/>
              <a:buFont typeface="Arial"/>
              <a:buNone/>
            </a:pPr>
            <a:endParaRPr>
              <a:solidFill>
                <a:srgbClr val="1155CC"/>
              </a:solidFill>
            </a:endParaRPr>
          </a:p>
          <a:p>
            <a:pPr marL="0" lvl="0" indent="0" algn="l" rtl="0">
              <a:spcBef>
                <a:spcPts val="0"/>
              </a:spcBef>
              <a:spcAft>
                <a:spcPts val="0"/>
              </a:spcAft>
              <a:buNone/>
            </a:pPr>
            <a:endParaRPr>
              <a:solidFill>
                <a:srgbClr val="1155CC"/>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920fa3b352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920fa3b352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908456b316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908456b316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908456b31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908456b31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20fa3b35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20fa3b35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solidFill>
                  <a:srgbClr val="1155CC"/>
                </a:solidFill>
              </a:rPr>
              <a:t>Instructions for Breakout Leader:</a:t>
            </a:r>
            <a:r>
              <a:rPr lang="en" i="1">
                <a:solidFill>
                  <a:srgbClr val="1155CC"/>
                </a:solidFill>
              </a:rPr>
              <a:t> Finish up this activity by asking the students to share if anything stood out to them during their wellness assessment. Share your own findings, if they are slow to talk. </a:t>
            </a:r>
            <a:endParaRPr i="1">
              <a:solidFill>
                <a:srgbClr val="1155CC"/>
              </a:solidFill>
            </a:endParaRPr>
          </a:p>
          <a:p>
            <a:pPr marL="0" lvl="0" indent="0" algn="l" rtl="0">
              <a:spcBef>
                <a:spcPts val="0"/>
              </a:spcBef>
              <a:spcAft>
                <a:spcPts val="0"/>
              </a:spcAft>
              <a:buClr>
                <a:schemeClr val="dk1"/>
              </a:buClr>
              <a:buSzPts val="1100"/>
              <a:buFont typeface="Arial"/>
              <a:buNone/>
            </a:pPr>
            <a:endParaRPr i="1">
              <a:solidFill>
                <a:srgbClr val="1155CC"/>
              </a:solidFill>
            </a:endParaRPr>
          </a:p>
          <a:p>
            <a:pPr marL="0" lvl="0" indent="0" algn="l" rtl="0">
              <a:spcBef>
                <a:spcPts val="0"/>
              </a:spcBef>
              <a:spcAft>
                <a:spcPts val="0"/>
              </a:spcAft>
              <a:buClr>
                <a:schemeClr val="dk1"/>
              </a:buClr>
              <a:buSzPts val="1100"/>
              <a:buFont typeface="Arial"/>
              <a:buNone/>
            </a:pPr>
            <a:r>
              <a:rPr lang="en" b="1" i="1">
                <a:solidFill>
                  <a:srgbClr val="1155CC"/>
                </a:solidFill>
              </a:rPr>
              <a:t>Other questions to ask: </a:t>
            </a:r>
            <a:endParaRPr b="1"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Does anyone want to comment on a surprising score they received on one of these topics?</a:t>
            </a:r>
            <a:endParaRPr i="1">
              <a:solidFill>
                <a:srgbClr val="1155CC"/>
              </a:solidFill>
            </a:endParaRPr>
          </a:p>
          <a:p>
            <a:pPr marL="914400" lvl="1" indent="-298450" algn="l" rtl="0">
              <a:spcBef>
                <a:spcPts val="0"/>
              </a:spcBef>
              <a:spcAft>
                <a:spcPts val="0"/>
              </a:spcAft>
              <a:buClr>
                <a:srgbClr val="1155CC"/>
              </a:buClr>
              <a:buSzPts val="1100"/>
              <a:buChar char="○"/>
            </a:pPr>
            <a:r>
              <a:rPr lang="en" i="1">
                <a:solidFill>
                  <a:srgbClr val="1155CC"/>
                </a:solidFill>
              </a:rPr>
              <a:t>Where am I doing well? Where would I like to improve?  </a:t>
            </a:r>
            <a:endParaRPr i="1">
              <a:solidFill>
                <a:srgbClr val="1155CC"/>
              </a:solidFill>
            </a:endParaRPr>
          </a:p>
          <a:p>
            <a:pPr marL="914400" lvl="1" indent="-298450" algn="l" rtl="0">
              <a:spcBef>
                <a:spcPts val="0"/>
              </a:spcBef>
              <a:spcAft>
                <a:spcPts val="0"/>
              </a:spcAft>
              <a:buClr>
                <a:srgbClr val="1155CC"/>
              </a:buClr>
              <a:buSzPts val="1100"/>
              <a:buChar char="○"/>
            </a:pPr>
            <a:r>
              <a:rPr lang="en" i="1">
                <a:solidFill>
                  <a:srgbClr val="1155CC"/>
                </a:solidFill>
              </a:rPr>
              <a:t>What is something I can do now to improve my wellness/self-care practice?</a:t>
            </a:r>
            <a:endParaRPr i="1">
              <a:solidFill>
                <a:srgbClr val="1155CC"/>
              </a:solidFill>
            </a:endParaRPr>
          </a:p>
          <a:p>
            <a:pPr marL="457200" lvl="0" indent="-298450" algn="l" rtl="0">
              <a:lnSpc>
                <a:spcPct val="115000"/>
              </a:lnSpc>
              <a:spcBef>
                <a:spcPts val="0"/>
              </a:spcBef>
              <a:spcAft>
                <a:spcPts val="0"/>
              </a:spcAft>
              <a:buClr>
                <a:srgbClr val="1155CC"/>
              </a:buClr>
              <a:buSzPts val="1100"/>
              <a:buChar char="●"/>
            </a:pPr>
            <a:r>
              <a:rPr lang="en">
                <a:solidFill>
                  <a:srgbClr val="1155CC"/>
                </a:solidFill>
              </a:rPr>
              <a:t>Think about the times in your life when you have felt most healthy. What are some characteristics of that?</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If comfortable, can also talk about when you felt unhealthy, but wouldn’t push this on anyone </a:t>
            </a:r>
            <a:r>
              <a:rPr lang="en" i="1">
                <a:solidFill>
                  <a:srgbClr val="1155CC"/>
                </a:solidFill>
              </a:rPr>
              <a:t>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For the “body” tenant, you can go deeper by asking how can one have a balance diet? How can we incorporate regular exercise into graduate student life? </a:t>
            </a:r>
            <a:endParaRPr i="1">
              <a:solidFill>
                <a:srgbClr val="1155CC"/>
              </a:solidFill>
            </a:endParaRPr>
          </a:p>
          <a:p>
            <a:pPr marL="914400" lvl="0" indent="-298450" algn="l" rtl="0">
              <a:spcBef>
                <a:spcPts val="0"/>
              </a:spcBef>
              <a:spcAft>
                <a:spcPts val="0"/>
              </a:spcAft>
              <a:buClr>
                <a:srgbClr val="1155CC"/>
              </a:buClr>
              <a:buSzPts val="1100"/>
              <a:buChar char="●"/>
            </a:pPr>
            <a:r>
              <a:rPr lang="en" i="1">
                <a:solidFill>
                  <a:srgbClr val="1155CC"/>
                </a:solidFill>
              </a:rPr>
              <a:t>Point out that the Graduate Student Center offers virtual yoga sessions, taking time to go for walks to explore Philly (there’s a self-guided tour of Philly linked on the Penn Grad Center website: </a:t>
            </a:r>
            <a:r>
              <a:rPr lang="en" u="sng">
                <a:solidFill>
                  <a:srgbClr val="1155CC"/>
                </a:solidFill>
                <a:hlinkClick r:id="rId3"/>
              </a:rPr>
              <a:t>https://gsc.upenn.edu/online#virtual</a:t>
            </a:r>
            <a:r>
              <a:rPr lang="en" i="1">
                <a:solidFill>
                  <a:srgbClr val="1155CC"/>
                </a:solidFill>
              </a:rPr>
              <a:t>), etc. </a:t>
            </a:r>
            <a:endParaRPr i="1">
              <a:solidFill>
                <a:srgbClr val="1155CC"/>
              </a:solidFill>
            </a:endParaRPr>
          </a:p>
          <a:p>
            <a:pPr marL="0" lvl="0" indent="0" algn="l" rtl="0">
              <a:spcBef>
                <a:spcPts val="0"/>
              </a:spcBef>
              <a:spcAft>
                <a:spcPts val="0"/>
              </a:spcAft>
              <a:buNone/>
            </a:pPr>
            <a:endParaRPr i="1">
              <a:solidFill>
                <a:srgbClr val="1155CC"/>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fe491132b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fe491132b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b="1" i="1" u="sng">
                <a:solidFill>
                  <a:srgbClr val="0000FF"/>
                </a:solidFill>
                <a:latin typeface="Open Sans"/>
                <a:ea typeface="Open Sans"/>
                <a:cs typeface="Open Sans"/>
                <a:sym typeface="Open Sans"/>
              </a:rPr>
              <a:t>Hannah</a:t>
            </a:r>
            <a:endParaRPr sz="1200" b="1" i="1" u="sng">
              <a:solidFill>
                <a:srgbClr val="0000FF"/>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endParaRPr sz="1200" b="1" i="1" u="sng">
              <a:solidFill>
                <a:schemeClr val="dk1"/>
              </a:solidFill>
              <a:latin typeface="Open Sans"/>
              <a:ea typeface="Open Sans"/>
              <a:cs typeface="Open Sans"/>
              <a:sym typeface="Open Sans"/>
            </a:endParaRPr>
          </a:p>
          <a:p>
            <a:pPr marL="0" lvl="0" indent="0" algn="l" rtl="0">
              <a:spcBef>
                <a:spcPts val="0"/>
              </a:spcBef>
              <a:spcAft>
                <a:spcPts val="0"/>
              </a:spcAft>
              <a:buNone/>
            </a:pPr>
            <a:r>
              <a:rPr lang="en"/>
              <a:t>Idea of what they can expect from today - all are approximations</a:t>
            </a:r>
            <a:endParaRPr/>
          </a:p>
          <a:p>
            <a:pPr marL="0" lvl="0" indent="0" algn="l" rtl="0">
              <a:spcBef>
                <a:spcPts val="0"/>
              </a:spcBef>
              <a:spcAft>
                <a:spcPts val="0"/>
              </a:spcAft>
              <a:buNone/>
            </a:pPr>
            <a:endParaRPr/>
          </a:p>
          <a:p>
            <a:pPr marL="0" lvl="0" indent="0" algn="l" rtl="0">
              <a:spcBef>
                <a:spcPts val="0"/>
              </a:spcBef>
              <a:spcAft>
                <a:spcPts val="0"/>
              </a:spcAft>
              <a:buNone/>
            </a:pPr>
            <a:r>
              <a:rPr lang="en"/>
              <a:t>Going over concepts you may or may not have heard before -- give them the option to interject with questions in chat box, may feel more comfortable to ask questions in chat because they’re uncomfortable topics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8f4ba77685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8f4ba77685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i="1">
                <a:solidFill>
                  <a:srgbClr val="1155CC"/>
                </a:solidFill>
              </a:rPr>
              <a:t>Instructions for Breakout Leader:</a:t>
            </a:r>
            <a:r>
              <a:rPr lang="en" i="1">
                <a:solidFill>
                  <a:srgbClr val="1155CC"/>
                </a:solidFill>
              </a:rPr>
              <a:t> Ask the students to consider their typical week (or what they expect to be a typical week in graduate school). Ask them to think of their time in a pie-chart format. You can recommend that they even sketch out their pie-chart quickly on a piece of paper. Ask the students to consider how much time they spend on each of the categories shown above in the left-hand pie-chart. To help with the conceptualization of this task, you can breakdown a 24 hour day for the students: </a:t>
            </a:r>
            <a:r>
              <a:rPr lang="en" b="1" i="1">
                <a:solidFill>
                  <a:srgbClr val="1155CC"/>
                </a:solidFill>
              </a:rPr>
              <a:t>(stress that this is an example 24 hour period - not everyday will look like this) </a:t>
            </a:r>
            <a:endParaRPr b="1" i="1">
              <a:solidFill>
                <a:srgbClr val="1155CC"/>
              </a:solidFill>
            </a:endParaRPr>
          </a:p>
          <a:p>
            <a:pPr marL="0" lvl="0" indent="0" algn="l" rtl="0">
              <a:spcBef>
                <a:spcPts val="0"/>
              </a:spcBef>
              <a:spcAft>
                <a:spcPts val="0"/>
              </a:spcAft>
              <a:buNone/>
            </a:pPr>
            <a:endParaRPr i="1">
              <a:solidFill>
                <a:srgbClr val="1155CC"/>
              </a:solidFill>
            </a:endParaRPr>
          </a:p>
          <a:p>
            <a:pPr marL="0" lvl="0" indent="0" algn="l" rtl="0">
              <a:spcBef>
                <a:spcPts val="0"/>
              </a:spcBef>
              <a:spcAft>
                <a:spcPts val="0"/>
              </a:spcAft>
              <a:buNone/>
            </a:pPr>
            <a:r>
              <a:rPr lang="en" i="1">
                <a:solidFill>
                  <a:srgbClr val="1155CC"/>
                </a:solidFill>
              </a:rPr>
              <a:t>Chart on left is one way that time can be broken down. In general we want something more balanced, flexible. Lab environment can also play into this and how our pie chart looks. </a:t>
            </a:r>
            <a:endParaRPr i="1">
              <a:solidFill>
                <a:srgbClr val="1155CC"/>
              </a:solidFill>
            </a:endParaRPr>
          </a:p>
          <a:p>
            <a:pPr marL="0" lvl="0" indent="0" algn="l" rtl="0">
              <a:spcBef>
                <a:spcPts val="0"/>
              </a:spcBef>
              <a:spcAft>
                <a:spcPts val="0"/>
              </a:spcAft>
              <a:buNone/>
            </a:pPr>
            <a:endParaRPr i="1">
              <a:solidFill>
                <a:srgbClr val="1155CC"/>
              </a:solidFill>
            </a:endParaRPr>
          </a:p>
          <a:p>
            <a:pPr marL="0" lvl="0" indent="0" algn="l" rtl="0">
              <a:spcBef>
                <a:spcPts val="0"/>
              </a:spcBef>
              <a:spcAft>
                <a:spcPts val="0"/>
              </a:spcAft>
              <a:buNone/>
            </a:pPr>
            <a:r>
              <a:rPr lang="en" b="1" i="1">
                <a:solidFill>
                  <a:srgbClr val="1155CC"/>
                </a:solidFill>
              </a:rPr>
              <a:t>“Ideal” is different for everyone, can be something is flexible. Ideal can be learning to listen to your body, picking up on when you need to re-balance - attend to different dimension of wellness. Not attracted to one extreme or another. Balance (might need something different on one day compared to another). It’s subjective - ideal is different for everyone (try not to compare your day to others). Encourage them to do this kind of activity every once in a while - how am I allotting my energy? </a:t>
            </a:r>
            <a:endParaRPr b="1" i="1">
              <a:solidFill>
                <a:srgbClr val="1155CC"/>
              </a:solidFill>
            </a:endParaRPr>
          </a:p>
          <a:p>
            <a:pPr marL="0" lvl="0" indent="0" algn="l" rtl="0">
              <a:spcBef>
                <a:spcPts val="0"/>
              </a:spcBef>
              <a:spcAft>
                <a:spcPts val="0"/>
              </a:spcAft>
              <a:buNone/>
            </a:pPr>
            <a:endParaRPr i="1">
              <a:solidFill>
                <a:srgbClr val="1155CC"/>
              </a:solidFill>
            </a:endParaRPr>
          </a:p>
          <a:p>
            <a:pPr marL="0" lvl="0" indent="0" algn="l" rtl="0">
              <a:spcBef>
                <a:spcPts val="0"/>
              </a:spcBef>
              <a:spcAft>
                <a:spcPts val="0"/>
              </a:spcAft>
              <a:buNone/>
            </a:pPr>
            <a:r>
              <a:rPr lang="en" i="1">
                <a:solidFill>
                  <a:srgbClr val="1155CC"/>
                </a:solidFill>
              </a:rPr>
              <a:t>Example -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7 hours sleeping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10 hours in lab/coursework</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1 hour eating/maintaining proper nutrition (physical wellness)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1 hour of exercise/physical activity (physical wellness)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1 hour of friends and family time </a:t>
            </a:r>
            <a:endParaRPr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3 hours of</a:t>
            </a:r>
            <a:r>
              <a:rPr lang="en" b="1" i="1">
                <a:solidFill>
                  <a:srgbClr val="1155CC"/>
                </a:solidFill>
              </a:rPr>
              <a:t> wellness care: </a:t>
            </a:r>
            <a:endParaRPr b="1" i="1">
              <a:solidFill>
                <a:srgbClr val="1155CC"/>
              </a:solidFill>
            </a:endParaRPr>
          </a:p>
          <a:p>
            <a:pPr marL="914400" lvl="1" indent="-298450" algn="l" rtl="0">
              <a:spcBef>
                <a:spcPts val="0"/>
              </a:spcBef>
              <a:spcAft>
                <a:spcPts val="0"/>
              </a:spcAft>
              <a:buClr>
                <a:srgbClr val="1155CC"/>
              </a:buClr>
              <a:buSzPts val="1100"/>
              <a:buChar char="○"/>
            </a:pPr>
            <a:r>
              <a:rPr lang="en" b="1" i="1">
                <a:solidFill>
                  <a:srgbClr val="1155CC"/>
                </a:solidFill>
              </a:rPr>
              <a:t>Point out that this can be broken down into different categories based on the dimensions of wellness/self-care</a:t>
            </a:r>
            <a:endParaRPr b="1" i="1">
              <a:solidFill>
                <a:srgbClr val="1155CC"/>
              </a:solidFill>
            </a:endParaRPr>
          </a:p>
          <a:p>
            <a:pPr marL="1371600" lvl="2" indent="-298450" algn="l" rtl="0">
              <a:spcBef>
                <a:spcPts val="0"/>
              </a:spcBef>
              <a:spcAft>
                <a:spcPts val="0"/>
              </a:spcAft>
              <a:buClr>
                <a:srgbClr val="1155CC"/>
              </a:buClr>
              <a:buSzPts val="1100"/>
              <a:buChar char="■"/>
            </a:pPr>
            <a:r>
              <a:rPr lang="en" i="1">
                <a:solidFill>
                  <a:srgbClr val="1155CC"/>
                </a:solidFill>
              </a:rPr>
              <a:t>Emotional: attending a therapy session, developing hobbies, watching TV!</a:t>
            </a:r>
            <a:endParaRPr i="1">
              <a:solidFill>
                <a:srgbClr val="1155CC"/>
              </a:solidFill>
            </a:endParaRPr>
          </a:p>
          <a:p>
            <a:pPr marL="1371600" lvl="2" indent="-298450" algn="l" rtl="0">
              <a:spcBef>
                <a:spcPts val="0"/>
              </a:spcBef>
              <a:spcAft>
                <a:spcPts val="0"/>
              </a:spcAft>
              <a:buClr>
                <a:srgbClr val="1155CC"/>
              </a:buClr>
              <a:buSzPts val="1100"/>
              <a:buChar char="■"/>
            </a:pPr>
            <a:r>
              <a:rPr lang="en" i="1">
                <a:solidFill>
                  <a:srgbClr val="1155CC"/>
                </a:solidFill>
              </a:rPr>
              <a:t>Intellectual: learning a new subject, volunteering for an organization, hobbies </a:t>
            </a:r>
            <a:endParaRPr i="1">
              <a:solidFill>
                <a:srgbClr val="1155CC"/>
              </a:solidFill>
            </a:endParaRPr>
          </a:p>
          <a:p>
            <a:pPr marL="1371600" lvl="2" indent="-298450" algn="l" rtl="0">
              <a:spcBef>
                <a:spcPts val="0"/>
              </a:spcBef>
              <a:spcAft>
                <a:spcPts val="0"/>
              </a:spcAft>
              <a:buClr>
                <a:srgbClr val="1155CC"/>
              </a:buClr>
              <a:buSzPts val="1100"/>
              <a:buChar char="■"/>
            </a:pPr>
            <a:r>
              <a:rPr lang="en" i="1">
                <a:solidFill>
                  <a:srgbClr val="1155CC"/>
                </a:solidFill>
              </a:rPr>
              <a:t>Spiritual: meditation, hiking/going out into nature, praying, yoga</a:t>
            </a:r>
            <a:endParaRPr i="1">
              <a:solidFill>
                <a:srgbClr val="1155CC"/>
              </a:solidFill>
            </a:endParaRPr>
          </a:p>
          <a:p>
            <a:pPr marL="1371600" lvl="2" indent="-298450" algn="l" rtl="0">
              <a:spcBef>
                <a:spcPts val="0"/>
              </a:spcBef>
              <a:spcAft>
                <a:spcPts val="0"/>
              </a:spcAft>
              <a:buClr>
                <a:srgbClr val="1155CC"/>
              </a:buClr>
              <a:buSzPts val="1100"/>
              <a:buChar char="■"/>
            </a:pPr>
            <a:r>
              <a:rPr lang="en" i="1">
                <a:solidFill>
                  <a:srgbClr val="1155CC"/>
                </a:solidFill>
              </a:rPr>
              <a:t>Occupational: time for career development/personal growth </a:t>
            </a:r>
            <a:endParaRPr i="1">
              <a:solidFill>
                <a:srgbClr val="1155CC"/>
              </a:solidFill>
            </a:endParaRPr>
          </a:p>
          <a:p>
            <a:pPr marL="914400" lvl="1" indent="-298450" algn="l" rtl="0">
              <a:spcBef>
                <a:spcPts val="0"/>
              </a:spcBef>
              <a:spcAft>
                <a:spcPts val="0"/>
              </a:spcAft>
              <a:buClr>
                <a:srgbClr val="1155CC"/>
              </a:buClr>
              <a:buSzPts val="1100"/>
              <a:buChar char="○"/>
            </a:pPr>
            <a:r>
              <a:rPr lang="en" b="1" i="1">
                <a:solidFill>
                  <a:srgbClr val="1155CC"/>
                </a:solidFill>
              </a:rPr>
              <a:t>Point out that this also includes activities you do to relax, to relieve stress or use coping mechanisms. Time to unplug from the world or get away from technology</a:t>
            </a:r>
            <a:endParaRPr b="1" i="1">
              <a:solidFill>
                <a:srgbClr val="1155CC"/>
              </a:solidFill>
            </a:endParaRPr>
          </a:p>
          <a:p>
            <a:pPr marL="457200" lvl="0" indent="-298450" algn="l" rtl="0">
              <a:spcBef>
                <a:spcPts val="0"/>
              </a:spcBef>
              <a:spcAft>
                <a:spcPts val="0"/>
              </a:spcAft>
              <a:buClr>
                <a:srgbClr val="1155CC"/>
              </a:buClr>
              <a:buSzPts val="1100"/>
              <a:buChar char="●"/>
            </a:pPr>
            <a:r>
              <a:rPr lang="en" i="1">
                <a:solidFill>
                  <a:srgbClr val="1155CC"/>
                </a:solidFill>
              </a:rPr>
              <a:t>1 hour spent on “other” activities </a:t>
            </a:r>
            <a:endParaRPr i="1">
              <a:solidFill>
                <a:srgbClr val="1155CC"/>
              </a:solidFill>
            </a:endParaRPr>
          </a:p>
          <a:p>
            <a:pPr marL="914400" lvl="1" indent="-298450" algn="l" rtl="0">
              <a:spcBef>
                <a:spcPts val="0"/>
              </a:spcBef>
              <a:spcAft>
                <a:spcPts val="0"/>
              </a:spcAft>
              <a:buClr>
                <a:srgbClr val="1155CC"/>
              </a:buClr>
              <a:buSzPts val="1100"/>
              <a:buChar char="○"/>
            </a:pPr>
            <a:r>
              <a:rPr lang="en" i="1">
                <a:solidFill>
                  <a:srgbClr val="1155CC"/>
                </a:solidFill>
              </a:rPr>
              <a:t>Commuting to work, showering/hygiene, getting ready in the morning, etc. </a:t>
            </a:r>
            <a:endParaRPr i="1">
              <a:solidFill>
                <a:srgbClr val="1155CC"/>
              </a:solidFill>
            </a:endParaRPr>
          </a:p>
          <a:p>
            <a:pPr marL="0" lvl="0" indent="0" algn="l" rtl="0">
              <a:spcBef>
                <a:spcPts val="0"/>
              </a:spcBef>
              <a:spcAft>
                <a:spcPts val="0"/>
              </a:spcAft>
              <a:buClr>
                <a:schemeClr val="dk1"/>
              </a:buClr>
              <a:buSzPts val="1100"/>
              <a:buFont typeface="Arial"/>
              <a:buNone/>
            </a:pPr>
            <a:endParaRPr>
              <a:solidFill>
                <a:srgbClr val="1155CC"/>
              </a:solidFill>
            </a:endParaRPr>
          </a:p>
          <a:p>
            <a:pPr marL="0" lvl="0" indent="0" algn="l" rtl="0">
              <a:spcBef>
                <a:spcPts val="0"/>
              </a:spcBef>
              <a:spcAft>
                <a:spcPts val="0"/>
              </a:spcAft>
              <a:buClr>
                <a:schemeClr val="dk1"/>
              </a:buClr>
              <a:buSzPts val="1100"/>
              <a:buFont typeface="Arial"/>
              <a:buNone/>
            </a:pPr>
            <a:r>
              <a:rPr lang="en" b="1">
                <a:solidFill>
                  <a:srgbClr val="1155CC"/>
                </a:solidFill>
              </a:rPr>
              <a:t>Questions to ask to get the conversation going: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Ask the students to reflect on their pie-chart?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What do you notice about the pie-chart on the left? What do you notice about the pie-chart on the right? Is the pie-chart on the right sustainable?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How is your pie chart balanced? Do you think you tend to spend more time in the left pie chart? The right pie-chart? Somewhere in between?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How do you envision this pie chart changing as you begin graduate studies?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How do you envision this pie chart changing during stressful times?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Are there any situations coming up that you envision challenging/straining the balance? How can we address these challenges? </a:t>
            </a:r>
            <a:endParaRPr>
              <a:solidFill>
                <a:srgbClr val="1155CC"/>
              </a:solidFill>
            </a:endParaRPr>
          </a:p>
          <a:p>
            <a:pPr marL="914400" lvl="1" indent="-317500" algn="l" rtl="0">
              <a:spcBef>
                <a:spcPts val="0"/>
              </a:spcBef>
              <a:spcAft>
                <a:spcPts val="0"/>
              </a:spcAft>
              <a:buClr>
                <a:srgbClr val="1155CC"/>
              </a:buClr>
              <a:buSzPts val="1400"/>
              <a:buChar char="○"/>
            </a:pPr>
            <a:r>
              <a:rPr lang="en">
                <a:solidFill>
                  <a:srgbClr val="1155CC"/>
                </a:solidFill>
              </a:rPr>
              <a:t>Why do you think it’s important to consider our time in this way?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What is something outside of lab that you are willing to prioritize for your wellness? </a:t>
            </a:r>
            <a:endParaRPr>
              <a:solidFill>
                <a:srgbClr val="1155CC"/>
              </a:solidFill>
            </a:endParaRPr>
          </a:p>
          <a:p>
            <a:pPr marL="0" lvl="0" indent="0" algn="l" rtl="0">
              <a:spcBef>
                <a:spcPts val="0"/>
              </a:spcBef>
              <a:spcAft>
                <a:spcPts val="0"/>
              </a:spcAft>
              <a:buClr>
                <a:schemeClr val="dk1"/>
              </a:buClr>
              <a:buSzPts val="1100"/>
              <a:buFont typeface="Arial"/>
              <a:buNone/>
            </a:pPr>
            <a:endParaRPr>
              <a:solidFill>
                <a:srgbClr val="1155CC"/>
              </a:solidFill>
            </a:endParaRPr>
          </a:p>
          <a:p>
            <a:pPr marL="0" lvl="0" indent="0" algn="l" rtl="0">
              <a:spcBef>
                <a:spcPts val="0"/>
              </a:spcBef>
              <a:spcAft>
                <a:spcPts val="0"/>
              </a:spcAft>
              <a:buClr>
                <a:schemeClr val="dk1"/>
              </a:buClr>
              <a:buSzPts val="1100"/>
              <a:buFont typeface="Arial"/>
              <a:buNone/>
            </a:pPr>
            <a:r>
              <a:rPr lang="en" b="1">
                <a:solidFill>
                  <a:srgbClr val="1155CC"/>
                </a:solidFill>
              </a:rPr>
              <a:t>Important Points to Share with Students: </a:t>
            </a:r>
            <a:endParaRPr b="1">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Stress the importance of </a:t>
            </a:r>
            <a:r>
              <a:rPr lang="en" b="1">
                <a:solidFill>
                  <a:srgbClr val="1155CC"/>
                </a:solidFill>
              </a:rPr>
              <a:t>work-life balance</a:t>
            </a:r>
            <a:r>
              <a:rPr lang="en">
                <a:solidFill>
                  <a:srgbClr val="1155CC"/>
                </a:solidFill>
              </a:rPr>
              <a:t>. Of taking a </a:t>
            </a:r>
            <a:r>
              <a:rPr lang="en" b="1">
                <a:solidFill>
                  <a:srgbClr val="1155CC"/>
                </a:solidFill>
              </a:rPr>
              <a:t>holistic</a:t>
            </a:r>
            <a:r>
              <a:rPr lang="en">
                <a:solidFill>
                  <a:srgbClr val="1155CC"/>
                </a:solidFill>
              </a:rPr>
              <a:t> approach to wellness.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You can note that it’s important to develop an identity for yourself that isn’t tied to your performance in lab. Having a balanced pie-chart and taking time for these other aspects of wellness can help separate yourself and your self-worth from lab/work.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Note that there may be times when the pie chart is 80% science/lab (right-hand pie-chart shown above). And that’s okay. But it’s important to recognize that those times should occur for </a:t>
            </a:r>
            <a:r>
              <a:rPr lang="en" b="1">
                <a:solidFill>
                  <a:srgbClr val="1155CC"/>
                </a:solidFill>
              </a:rPr>
              <a:t>short bursts</a:t>
            </a:r>
            <a:r>
              <a:rPr lang="en">
                <a:solidFill>
                  <a:srgbClr val="1155CC"/>
                </a:solidFill>
              </a:rPr>
              <a:t>, and that that kind of “pie-chart” is not sustainable.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Note that in general, the percentages for each sector can change and should be flexible.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But on the whole, we want there to be balance among the different dimensions of wellness </a:t>
            </a:r>
            <a:endParaRPr>
              <a:solidFill>
                <a:srgbClr val="1155CC"/>
              </a:solidFill>
            </a:endParaRPr>
          </a:p>
          <a:p>
            <a:pPr marL="457200" lvl="0" indent="-298450" algn="l" rtl="0">
              <a:spcBef>
                <a:spcPts val="0"/>
              </a:spcBef>
              <a:spcAft>
                <a:spcPts val="0"/>
              </a:spcAft>
              <a:buClr>
                <a:srgbClr val="1155CC"/>
              </a:buClr>
              <a:buSzPts val="1100"/>
              <a:buChar char="●"/>
            </a:pPr>
            <a:r>
              <a:rPr lang="en" b="1">
                <a:solidFill>
                  <a:srgbClr val="1155CC"/>
                </a:solidFill>
              </a:rPr>
              <a:t>Mention that it’s important to talk to your mentor about these things. When thinking about rotation labs, take time to ask what their expectations are. Ask other students in the lab as well. For example, students should consider their needs and ask whether they align with their PIs expectations. Questions students can consider asking include: </a:t>
            </a:r>
            <a:endParaRPr b="1">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How often are you expected to be in the lab? (What about weekends?)</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Do you feel comfortable with the mentor? Could you see yourself effectively communicating with them?</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What about the balance between coursework and lab work?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Happiness/Stress level of other students, employees of the lab?</a:t>
            </a:r>
            <a:endParaRPr b="1">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You can also</a:t>
            </a:r>
            <a:r>
              <a:rPr lang="en" b="1">
                <a:solidFill>
                  <a:srgbClr val="1155CC"/>
                </a:solidFill>
              </a:rPr>
              <a:t> </a:t>
            </a:r>
            <a:r>
              <a:rPr lang="en">
                <a:solidFill>
                  <a:srgbClr val="1155CC"/>
                </a:solidFill>
              </a:rPr>
              <a:t>recommend the </a:t>
            </a:r>
            <a:r>
              <a:rPr lang="en" b="1">
                <a:solidFill>
                  <a:srgbClr val="1155CC"/>
                </a:solidFill>
              </a:rPr>
              <a:t>Life Cycle </a:t>
            </a:r>
            <a:r>
              <a:rPr lang="en">
                <a:solidFill>
                  <a:srgbClr val="1155CC"/>
                </a:solidFill>
              </a:rPr>
              <a:t>app on their phones. You can use this app to help track your days and look at trends in your week. You can set goals for yourself. If you have a stressful week, you can look back at the app and see how you spent your time - what was different about this week that made it stressful? </a:t>
            </a:r>
            <a:endParaRPr>
              <a:solidFill>
                <a:srgbClr val="1155CC"/>
              </a:solidFill>
            </a:endParaRPr>
          </a:p>
          <a:p>
            <a:pPr marL="0" lvl="0" indent="0" algn="l" rtl="0">
              <a:spcBef>
                <a:spcPts val="0"/>
              </a:spcBef>
              <a:spcAft>
                <a:spcPts val="0"/>
              </a:spcAft>
              <a:buClr>
                <a:schemeClr val="dk1"/>
              </a:buClr>
              <a:buSzPts val="1100"/>
              <a:buFont typeface="Arial"/>
              <a:buNone/>
            </a:pPr>
            <a:endParaRPr>
              <a:solidFill>
                <a:srgbClr val="1155CC"/>
              </a:solidFill>
            </a:endParaRPr>
          </a:p>
          <a:p>
            <a:pPr marL="0" lvl="0" indent="0" algn="l" rtl="0">
              <a:spcBef>
                <a:spcPts val="0"/>
              </a:spcBef>
              <a:spcAft>
                <a:spcPts val="0"/>
              </a:spcAft>
              <a:buNone/>
            </a:pPr>
            <a:endParaRPr>
              <a:solidFill>
                <a:srgbClr val="1155CC"/>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8f4ba77685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8f4ba7768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Self Efficacy- the belief in one’s self to succeed. This plays a key role in how we think and feel (our confidence in ourselves). Let's use this small quiz to measure baseline levels of self efficacy within ourselves. Answer the following questions using the scale above for level of agreement with each statement. Add the total points at the end. The higher the score the higher your baseline level of self-efficacy is. </a:t>
            </a:r>
            <a:endParaRPr/>
          </a:p>
          <a:p>
            <a:pPr marL="457200" lvl="0" indent="-342900" algn="l" rtl="0">
              <a:lnSpc>
                <a:spcPct val="115000"/>
              </a:lnSpc>
              <a:spcBef>
                <a:spcPts val="0"/>
              </a:spcBef>
              <a:spcAft>
                <a:spcPts val="0"/>
              </a:spcAft>
              <a:buClr>
                <a:schemeClr val="dk2"/>
              </a:buClr>
              <a:buSzPts val="1800"/>
              <a:buFont typeface="Open Sans Light"/>
              <a:buChar char="-"/>
            </a:pPr>
            <a:r>
              <a:rPr lang="en" sz="1800" u="sng">
                <a:solidFill>
                  <a:schemeClr val="accent5"/>
                </a:solidFill>
                <a:latin typeface="Open Sans Light"/>
                <a:ea typeface="Open Sans Light"/>
                <a:cs typeface="Open Sans Light"/>
                <a:sym typeface="Open Sans Light"/>
                <a:hlinkClick r:id="rId3"/>
              </a:rPr>
              <a:t>https://positivepsychology.com/self-efficacy-scales/</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8f99e980ff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8f99e980ff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a:solidFill>
                  <a:srgbClr val="1155CC"/>
                </a:solidFill>
              </a:rPr>
              <a:t>Instructions for Breakout Leader:</a:t>
            </a:r>
            <a:r>
              <a:rPr lang="en">
                <a:solidFill>
                  <a:srgbClr val="1155CC"/>
                </a:solidFill>
              </a:rPr>
              <a:t> Begin by reminding students that when we’re stressed, we need to employ the correct coping mechanisms to help alleviate the stress, solve the problem, or complete the task. We begin by determining that there is a problem, and asking whether it can be changed. If the problem or situation cannot be changed, we utilize </a:t>
            </a:r>
            <a:r>
              <a:rPr lang="en" b="1">
                <a:solidFill>
                  <a:srgbClr val="1155CC"/>
                </a:solidFill>
              </a:rPr>
              <a:t>emotion-focused coping</a:t>
            </a:r>
            <a:r>
              <a:rPr lang="en">
                <a:solidFill>
                  <a:srgbClr val="1155CC"/>
                </a:solidFill>
              </a:rPr>
              <a:t>. This can include: engaging in a hobby, going for a walk, or practicing breathing exercises. We also use emotion-focused coping if the problem can be changed, but it’s not a good time to work on the problem. If the problem can be changed and if it is a good time to work on it, we use </a:t>
            </a:r>
            <a:r>
              <a:rPr lang="en" b="1">
                <a:solidFill>
                  <a:srgbClr val="1155CC"/>
                </a:solidFill>
              </a:rPr>
              <a:t>problem focused coping</a:t>
            </a:r>
            <a:r>
              <a:rPr lang="en">
                <a:solidFill>
                  <a:srgbClr val="1155CC"/>
                </a:solidFill>
              </a:rPr>
              <a:t>. This can include: </a:t>
            </a:r>
            <a:r>
              <a:rPr lang="en">
                <a:solidFill>
                  <a:srgbClr val="1155CC"/>
                </a:solidFill>
                <a:highlight>
                  <a:schemeClr val="lt1"/>
                </a:highlight>
              </a:rPr>
              <a:t>asking for support from a friend or professional, creating a to-do list, or engaging in problem-solving. </a:t>
            </a:r>
            <a:r>
              <a:rPr lang="en">
                <a:solidFill>
                  <a:srgbClr val="1155CC"/>
                </a:solidFill>
              </a:rPr>
              <a:t> </a:t>
            </a:r>
            <a:endParaRPr>
              <a:solidFill>
                <a:srgbClr val="1155CC"/>
              </a:solidFill>
            </a:endParaRPr>
          </a:p>
          <a:p>
            <a:pPr marL="0" lvl="0" indent="0" algn="l" rtl="0">
              <a:spcBef>
                <a:spcPts val="0"/>
              </a:spcBef>
              <a:spcAft>
                <a:spcPts val="0"/>
              </a:spcAft>
              <a:buNone/>
            </a:pPr>
            <a:endParaRPr>
              <a:solidFill>
                <a:srgbClr val="1155CC"/>
              </a:solidFill>
            </a:endParaRPr>
          </a:p>
          <a:p>
            <a:pPr marL="0" lvl="0" indent="0" algn="l" rtl="0">
              <a:spcBef>
                <a:spcPts val="0"/>
              </a:spcBef>
              <a:spcAft>
                <a:spcPts val="0"/>
              </a:spcAft>
              <a:buNone/>
            </a:pPr>
            <a:r>
              <a:rPr lang="en" b="1">
                <a:solidFill>
                  <a:srgbClr val="1155CC"/>
                </a:solidFill>
              </a:rPr>
              <a:t>Ask the students to reflect on a time when they were stressed and to consider the following questions. (You can also ask students to think about a stressful situation that they may be anticipating in graduate school). </a:t>
            </a:r>
            <a:endParaRPr b="1">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Was it a changeable situation?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Was it an unchangeable situation?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Was it a little bit of both?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How did you cope with the stressful situation?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Did you use the most beneficial coping strategies? Why or why not? What would you do differently? </a:t>
            </a:r>
            <a:endParaRPr>
              <a:solidFill>
                <a:srgbClr val="1155CC"/>
              </a:solidFill>
            </a:endParaRPr>
          </a:p>
          <a:p>
            <a:pPr marL="0" lvl="0" indent="0" algn="l" rtl="0">
              <a:spcBef>
                <a:spcPts val="0"/>
              </a:spcBef>
              <a:spcAft>
                <a:spcPts val="0"/>
              </a:spcAft>
              <a:buNone/>
            </a:pPr>
            <a:endParaRPr>
              <a:solidFill>
                <a:srgbClr val="1155CC"/>
              </a:solidFill>
            </a:endParaRPr>
          </a:p>
          <a:p>
            <a:pPr marL="0" lvl="0" indent="0" algn="l" rtl="0">
              <a:spcBef>
                <a:spcPts val="0"/>
              </a:spcBef>
              <a:spcAft>
                <a:spcPts val="0"/>
              </a:spcAft>
              <a:buNone/>
            </a:pPr>
            <a:r>
              <a:rPr lang="en" b="1">
                <a:solidFill>
                  <a:srgbClr val="1155CC"/>
                </a:solidFill>
              </a:rPr>
              <a:t>Ask whether any student would like to share their experience.</a:t>
            </a:r>
            <a:endParaRPr b="1">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How did utilizing coping mechanisms help you through the stressful situation?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Is there anything you would do differently now that we’ve learned more about coping mechanisms?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How do you envision using coping mechanisms in the future?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Do you have any questions about coping mechanisms? Resources at Penn to help with coping?  </a:t>
            </a:r>
            <a:endParaRPr>
              <a:solidFill>
                <a:srgbClr val="1155CC"/>
              </a:solidFill>
            </a:endParaRPr>
          </a:p>
          <a:p>
            <a:pPr marL="0" lvl="0" indent="0" algn="l" rtl="0">
              <a:spcBef>
                <a:spcPts val="0"/>
              </a:spcBef>
              <a:spcAft>
                <a:spcPts val="0"/>
              </a:spcAft>
              <a:buNone/>
            </a:pPr>
            <a:endParaRPr>
              <a:solidFill>
                <a:srgbClr val="1155CC"/>
              </a:solidFill>
            </a:endParaRPr>
          </a:p>
          <a:p>
            <a:pPr marL="0" lvl="0" indent="0" algn="l" rtl="0">
              <a:spcBef>
                <a:spcPts val="0"/>
              </a:spcBef>
              <a:spcAft>
                <a:spcPts val="0"/>
              </a:spcAft>
              <a:buNone/>
            </a:pPr>
            <a:r>
              <a:rPr lang="en" b="1">
                <a:solidFill>
                  <a:srgbClr val="1155CC"/>
                </a:solidFill>
              </a:rPr>
              <a:t>If students are slow to talk, you can begin by providing them with a situation that a graduate student may find themselves in, and then ask the students how they would deal with this situation. For example, provide the following scenario: </a:t>
            </a:r>
            <a:endParaRPr>
              <a:solidFill>
                <a:srgbClr val="1155CC"/>
              </a:solidFill>
            </a:endParaRPr>
          </a:p>
          <a:p>
            <a:pPr marL="457200" lvl="0" indent="-298450" algn="l" rtl="0">
              <a:spcBef>
                <a:spcPts val="0"/>
              </a:spcBef>
              <a:spcAft>
                <a:spcPts val="0"/>
              </a:spcAft>
              <a:buClr>
                <a:srgbClr val="1155CC"/>
              </a:buClr>
              <a:buSzPts val="1100"/>
              <a:buChar char="●"/>
            </a:pPr>
            <a:r>
              <a:rPr lang="en">
                <a:solidFill>
                  <a:srgbClr val="1155CC"/>
                </a:solidFill>
              </a:rPr>
              <a:t>You find yourself doing poorly in Cell 600, maybe you received a grade lower than you were expecting on the first exam. You find yourself stressed by this situation. Ask the students: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Is there a problem?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Is it a changeable or unchangeable situation? </a:t>
            </a:r>
            <a:endParaRPr>
              <a:solidFill>
                <a:srgbClr val="1155CC"/>
              </a:solidFill>
            </a:endParaRPr>
          </a:p>
          <a:p>
            <a:pPr marL="914400" lvl="1" indent="-298450" algn="l" rtl="0">
              <a:spcBef>
                <a:spcPts val="0"/>
              </a:spcBef>
              <a:spcAft>
                <a:spcPts val="0"/>
              </a:spcAft>
              <a:buClr>
                <a:srgbClr val="1155CC"/>
              </a:buClr>
              <a:buSzPts val="1100"/>
              <a:buChar char="○"/>
            </a:pPr>
            <a:r>
              <a:rPr lang="en">
                <a:solidFill>
                  <a:srgbClr val="1155CC"/>
                </a:solidFill>
              </a:rPr>
              <a:t>Consider the following coping options: </a:t>
            </a:r>
            <a:endParaRPr>
              <a:solidFill>
                <a:srgbClr val="1155CC"/>
              </a:solidFill>
            </a:endParaRPr>
          </a:p>
          <a:p>
            <a:pPr marL="1371600" lvl="2" indent="-298450" algn="l" rtl="0">
              <a:spcBef>
                <a:spcPts val="0"/>
              </a:spcBef>
              <a:spcAft>
                <a:spcPts val="0"/>
              </a:spcAft>
              <a:buClr>
                <a:srgbClr val="1155CC"/>
              </a:buClr>
              <a:buSzPts val="1100"/>
              <a:buChar char="■"/>
            </a:pPr>
            <a:r>
              <a:rPr lang="en" b="1">
                <a:solidFill>
                  <a:srgbClr val="1155CC"/>
                </a:solidFill>
              </a:rPr>
              <a:t>It’s a changeable situation, so can use problem-focused coping by: </a:t>
            </a:r>
            <a:endParaRPr b="1">
              <a:solidFill>
                <a:srgbClr val="1155CC"/>
              </a:solidFill>
            </a:endParaRPr>
          </a:p>
          <a:p>
            <a:pPr marL="1828800" lvl="3" indent="-298450" algn="l" rtl="0">
              <a:spcBef>
                <a:spcPts val="0"/>
              </a:spcBef>
              <a:spcAft>
                <a:spcPts val="0"/>
              </a:spcAft>
              <a:buClr>
                <a:srgbClr val="1155CC"/>
              </a:buClr>
              <a:buSzPts val="1100"/>
              <a:buChar char="●"/>
            </a:pPr>
            <a:r>
              <a:rPr lang="en">
                <a:solidFill>
                  <a:srgbClr val="1155CC"/>
                </a:solidFill>
              </a:rPr>
              <a:t>Reaching out to the TA, professor, or PI to ask for help </a:t>
            </a:r>
            <a:endParaRPr>
              <a:solidFill>
                <a:srgbClr val="1155CC"/>
              </a:solidFill>
            </a:endParaRPr>
          </a:p>
          <a:p>
            <a:pPr marL="1828800" lvl="3" indent="-298450" algn="l" rtl="0">
              <a:spcBef>
                <a:spcPts val="0"/>
              </a:spcBef>
              <a:spcAft>
                <a:spcPts val="0"/>
              </a:spcAft>
              <a:buClr>
                <a:srgbClr val="1155CC"/>
              </a:buClr>
              <a:buSzPts val="1100"/>
              <a:buChar char="●"/>
            </a:pPr>
            <a:r>
              <a:rPr lang="en">
                <a:solidFill>
                  <a:srgbClr val="1155CC"/>
                </a:solidFill>
              </a:rPr>
              <a:t>Setting up a virtual study group with friends </a:t>
            </a:r>
            <a:endParaRPr>
              <a:solidFill>
                <a:srgbClr val="1155CC"/>
              </a:solidFill>
            </a:endParaRPr>
          </a:p>
          <a:p>
            <a:pPr marL="1828800" lvl="3" indent="-298450" algn="l" rtl="0">
              <a:spcBef>
                <a:spcPts val="0"/>
              </a:spcBef>
              <a:spcAft>
                <a:spcPts val="0"/>
              </a:spcAft>
              <a:buClr>
                <a:srgbClr val="1155CC"/>
              </a:buClr>
              <a:buSzPts val="1100"/>
              <a:buChar char="●"/>
            </a:pPr>
            <a:r>
              <a:rPr lang="en">
                <a:solidFill>
                  <a:srgbClr val="1155CC"/>
                </a:solidFill>
              </a:rPr>
              <a:t>Finding a tutor (for example, through Weingarten Learning Resources Center)</a:t>
            </a:r>
            <a:endParaRPr>
              <a:solidFill>
                <a:srgbClr val="1155CC"/>
              </a:solidFill>
            </a:endParaRPr>
          </a:p>
          <a:p>
            <a:pPr marL="1371600" lvl="2" indent="-298450" algn="l" rtl="0">
              <a:spcBef>
                <a:spcPts val="0"/>
              </a:spcBef>
              <a:spcAft>
                <a:spcPts val="0"/>
              </a:spcAft>
              <a:buClr>
                <a:srgbClr val="1155CC"/>
              </a:buClr>
              <a:buSzPts val="1100"/>
              <a:buChar char="■"/>
            </a:pPr>
            <a:r>
              <a:rPr lang="en" b="1">
                <a:solidFill>
                  <a:srgbClr val="1155CC"/>
                </a:solidFill>
              </a:rPr>
              <a:t>You can also use emotion-focused coping by: </a:t>
            </a:r>
            <a:endParaRPr b="1">
              <a:solidFill>
                <a:srgbClr val="1155CC"/>
              </a:solidFill>
            </a:endParaRPr>
          </a:p>
          <a:p>
            <a:pPr marL="1828800" lvl="3" indent="-298450" algn="l" rtl="0">
              <a:spcBef>
                <a:spcPts val="0"/>
              </a:spcBef>
              <a:spcAft>
                <a:spcPts val="0"/>
              </a:spcAft>
              <a:buClr>
                <a:srgbClr val="1155CC"/>
              </a:buClr>
              <a:buSzPts val="1100"/>
              <a:buChar char="●"/>
            </a:pPr>
            <a:r>
              <a:rPr lang="en">
                <a:solidFill>
                  <a:srgbClr val="1155CC"/>
                </a:solidFill>
              </a:rPr>
              <a:t>Talking to trusted friends or family members about your struggles - they can provide support or advice for how to cope with the situation</a:t>
            </a:r>
            <a:endParaRPr>
              <a:solidFill>
                <a:srgbClr val="1155CC"/>
              </a:solidFill>
            </a:endParaRPr>
          </a:p>
          <a:p>
            <a:pPr marL="1828800" lvl="3" indent="-298450" algn="l" rtl="0">
              <a:spcBef>
                <a:spcPts val="0"/>
              </a:spcBef>
              <a:spcAft>
                <a:spcPts val="0"/>
              </a:spcAft>
              <a:buClr>
                <a:srgbClr val="1155CC"/>
              </a:buClr>
              <a:buSzPts val="1100"/>
              <a:buChar char="●"/>
            </a:pPr>
            <a:r>
              <a:rPr lang="en">
                <a:solidFill>
                  <a:srgbClr val="1155CC"/>
                </a:solidFill>
              </a:rPr>
              <a:t>Talking with a peer mentor through individual graduate groups/PSN or a professional counselor through CAPS </a:t>
            </a:r>
            <a:endParaRPr>
              <a:solidFill>
                <a:srgbClr val="1155CC"/>
              </a:solidFill>
            </a:endParaRPr>
          </a:p>
          <a:p>
            <a:pPr marL="0" lvl="0" indent="0" algn="l" rtl="0">
              <a:spcBef>
                <a:spcPts val="0"/>
              </a:spcBef>
              <a:spcAft>
                <a:spcPts val="0"/>
              </a:spcAft>
              <a:buNone/>
            </a:pPr>
            <a:endParaRPr b="1">
              <a:solidFill>
                <a:srgbClr val="1155CC"/>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8f99e980f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8f99e980f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 think it’s important to normalize getting help and going to CAPS - there’s still a stigma around mental health, so if during the breakout sessions, we can talk about our own experiences (if we feel comfortable). Hammer in that it’s okay to go to CAPS, and it’s okay to go even if things don’t feel that bad (i.e. get pre-emptive help).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Things to consider for “emphasize the need to develop a strong social support system”: </a:t>
            </a:r>
            <a:endParaRPr/>
          </a:p>
          <a:p>
            <a:pPr marL="457200" lvl="0" indent="-298450" algn="l" rtl="0">
              <a:spcBef>
                <a:spcPts val="0"/>
              </a:spcBef>
              <a:spcAft>
                <a:spcPts val="0"/>
              </a:spcAft>
              <a:buSzPts val="1100"/>
              <a:buChar char="●"/>
            </a:pPr>
            <a:r>
              <a:rPr lang="en"/>
              <a:t>A social support system is important to:</a:t>
            </a:r>
            <a:endParaRPr/>
          </a:p>
          <a:p>
            <a:pPr marL="914400" lvl="1" indent="-298450" algn="l" rtl="0">
              <a:spcBef>
                <a:spcPts val="0"/>
              </a:spcBef>
              <a:spcAft>
                <a:spcPts val="0"/>
              </a:spcAft>
              <a:buSzPts val="1100"/>
              <a:buChar char="○"/>
            </a:pPr>
            <a:r>
              <a:rPr lang="en"/>
              <a:t>Help combat imposter syndrome (talk about your fears with) and to develop self-efficacy (see how your peers can tackle stressful situations, can help you feel empowered or ask them for help) </a:t>
            </a:r>
            <a:endParaRPr/>
          </a:p>
          <a:p>
            <a:pPr marL="914400" lvl="1" indent="-298450" algn="l" rtl="0">
              <a:spcBef>
                <a:spcPts val="0"/>
              </a:spcBef>
              <a:spcAft>
                <a:spcPts val="0"/>
              </a:spcAft>
              <a:buSzPts val="1100"/>
              <a:buChar char="○"/>
            </a:pPr>
            <a:endParaRPr/>
          </a:p>
          <a:p>
            <a:pPr marL="457200" lvl="0" indent="-298450" algn="l" rtl="0">
              <a:spcBef>
                <a:spcPts val="0"/>
              </a:spcBef>
              <a:spcAft>
                <a:spcPts val="0"/>
              </a:spcAft>
              <a:buSzPts val="1100"/>
              <a:buChar char="●"/>
            </a:pPr>
            <a:r>
              <a:rPr lang="en"/>
              <a:t>Schedule group study sessions over Zoom </a:t>
            </a:r>
            <a:endParaRPr/>
          </a:p>
          <a:p>
            <a:pPr marL="457200" lvl="0" indent="-298450" algn="l" rtl="0">
              <a:spcBef>
                <a:spcPts val="0"/>
              </a:spcBef>
              <a:spcAft>
                <a:spcPts val="0"/>
              </a:spcAft>
              <a:buSzPts val="1100"/>
              <a:buChar char="●"/>
            </a:pPr>
            <a:r>
              <a:rPr lang="en"/>
              <a:t>Schedule/attend Zoom happy hours (with cohort, labmates in your rotation lab) </a:t>
            </a:r>
            <a:endParaRPr/>
          </a:p>
          <a:p>
            <a:pPr marL="457200" lvl="0" indent="-298450" algn="l" rtl="0">
              <a:spcBef>
                <a:spcPts val="0"/>
              </a:spcBef>
              <a:spcAft>
                <a:spcPts val="0"/>
              </a:spcAft>
              <a:buSzPts val="1100"/>
              <a:buChar char="●"/>
            </a:pPr>
            <a:r>
              <a:rPr lang="en"/>
              <a:t>Pre/post pandemic - join clubs/organizations (can even do this now, since a lot of organizations have transitioned to virtual meetings) </a:t>
            </a:r>
            <a:endParaRPr/>
          </a:p>
          <a:p>
            <a:pPr marL="457200" lvl="0" indent="-298450" algn="l" rtl="0">
              <a:spcBef>
                <a:spcPts val="0"/>
              </a:spcBef>
              <a:spcAft>
                <a:spcPts val="0"/>
              </a:spcAft>
              <a:buSzPts val="1100"/>
              <a:buChar char="●"/>
            </a:pPr>
            <a:r>
              <a:rPr lang="en"/>
              <a:t>Join a mentoring organization as a mentee (PSN, individual graduate groups have programs), or seek help at CAPS (CAPS offers some group counseling sessions, or can speak with a counselor)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8f99e980ff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8f99e980ff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8f99e980ff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8f99e980ff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I thought it could be helpful to do some self-reflection before the breakout sessions. I definitely tend to think better when I’m not in a room full of people, so it may be helpful to have some examples prepped before the breakout session that I can share with the incoming students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91fcd568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91fcd568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11569075f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11569075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91fcd56827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91fcd5682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u="sng">
                <a:solidFill>
                  <a:srgbClr val="0000FF"/>
                </a:solidFill>
              </a:rPr>
              <a:t>Hannah</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a:t>Thank you for participating today. We hope you come away with a basic understanding of wellness, why it’s important to consider our well-being holistically, and how we can use self-care routines to attend to our wellness. We also hope you learned a bit about how to use effective coping mechanisms to manage stressful situations. </a:t>
            </a:r>
            <a:endParaRPr/>
          </a:p>
          <a:p>
            <a:pPr marL="0" lvl="0" indent="0" algn="l" rtl="0">
              <a:spcBef>
                <a:spcPts val="0"/>
              </a:spcBef>
              <a:spcAft>
                <a:spcPts val="0"/>
              </a:spcAft>
              <a:buNone/>
            </a:pPr>
            <a:endParaRPr/>
          </a:p>
          <a:p>
            <a:pPr marL="0" lvl="0" indent="0" algn="l" rtl="0">
              <a:spcBef>
                <a:spcPts val="0"/>
              </a:spcBef>
              <a:spcAft>
                <a:spcPts val="0"/>
              </a:spcAft>
              <a:buNone/>
            </a:pPr>
            <a:r>
              <a:rPr lang="en"/>
              <a:t>Please reach out to the Peer Support Network, your graduate group chair and cohort, or other resources at Penn for help.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901816784f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901816784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8fe491132b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8fe491132b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i="1" u="sng">
                <a:solidFill>
                  <a:srgbClr val="0000FF"/>
                </a:solidFill>
                <a:latin typeface="Open Sans"/>
                <a:ea typeface="Open Sans"/>
                <a:cs typeface="Open Sans"/>
                <a:sym typeface="Open Sans"/>
              </a:rPr>
              <a:t>Hannah</a:t>
            </a:r>
            <a:endParaRPr>
              <a:solidFill>
                <a:srgbClr val="0000FF"/>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901816784f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901816784f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PSN panel → ask questions, anything you want to know </a:t>
            </a:r>
            <a:endParaRPr/>
          </a:p>
          <a:p>
            <a:pPr marL="0" lvl="0" indent="0" algn="l" rtl="0">
              <a:spcBef>
                <a:spcPts val="0"/>
              </a:spcBef>
              <a:spcAft>
                <a:spcPts val="0"/>
              </a:spcAft>
              <a:buNone/>
            </a:pPr>
            <a:endParaRPr/>
          </a:p>
          <a:p>
            <a:pPr marL="0" lvl="0" indent="0" algn="l" rtl="0">
              <a:spcBef>
                <a:spcPts val="0"/>
              </a:spcBef>
              <a:spcAft>
                <a:spcPts val="0"/>
              </a:spcAft>
              <a:buNone/>
            </a:pPr>
            <a:r>
              <a:rPr lang="en"/>
              <a:t>Which places are semi-open?</a:t>
            </a:r>
            <a:endParaRPr/>
          </a:p>
          <a:p>
            <a:pPr marL="0" lvl="0" indent="0" algn="l" rtl="0">
              <a:spcBef>
                <a:spcPts val="0"/>
              </a:spcBef>
              <a:spcAft>
                <a:spcPts val="0"/>
              </a:spcAft>
              <a:buNone/>
            </a:pPr>
            <a:r>
              <a:rPr lang="en"/>
              <a:t>Outdoor yoga classes hosted by Penn? </a:t>
            </a:r>
            <a:endParaRPr/>
          </a:p>
          <a:p>
            <a:pPr marL="0" lvl="0" indent="0" algn="l" rtl="0">
              <a:spcBef>
                <a:spcPts val="0"/>
              </a:spcBef>
              <a:spcAft>
                <a:spcPts val="0"/>
              </a:spcAft>
              <a:buNone/>
            </a:pPr>
            <a:r>
              <a:rPr lang="en"/>
              <a:t>	Grad student center → virtual yoga </a:t>
            </a:r>
            <a:endParaRPr/>
          </a:p>
          <a:p>
            <a:pPr marL="0" lvl="0" indent="0" algn="l" rtl="0">
              <a:spcBef>
                <a:spcPts val="0"/>
              </a:spcBef>
              <a:spcAft>
                <a:spcPts val="0"/>
              </a:spcAft>
              <a:buNone/>
            </a:pPr>
            <a:r>
              <a:rPr lang="en"/>
              <a:t>Tell them which emails to look out to (Monday BGS updates, career dev., Grad student center, GAPSA newsletter for virtual events, Locust Walk) </a:t>
            </a:r>
            <a:endParaRPr/>
          </a:p>
          <a:p>
            <a:pPr marL="0" lvl="0" indent="0" algn="l" rtl="0">
              <a:spcBef>
                <a:spcPts val="0"/>
              </a:spcBef>
              <a:spcAft>
                <a:spcPts val="0"/>
              </a:spcAft>
              <a:buNone/>
            </a:pPr>
            <a:r>
              <a:rPr lang="en"/>
              <a:t>Coronavirus resources/information </a:t>
            </a:r>
            <a:endParaRPr/>
          </a:p>
          <a:p>
            <a:pPr marL="0" lvl="0" indent="0" algn="l" rtl="0">
              <a:spcBef>
                <a:spcPts val="0"/>
              </a:spcBef>
              <a:spcAft>
                <a:spcPts val="0"/>
              </a:spcAft>
              <a:buNone/>
            </a:pPr>
            <a:r>
              <a:rPr lang="en"/>
              <a:t>Write down questions we don’t know the answer to → we can get their questions answered </a:t>
            </a:r>
            <a:endParaRPr/>
          </a:p>
          <a:p>
            <a:pPr marL="0" lvl="0" indent="0" algn="l" rtl="0">
              <a:spcBef>
                <a:spcPts val="0"/>
              </a:spcBef>
              <a:spcAft>
                <a:spcPts val="0"/>
              </a:spcAft>
              <a:buNone/>
            </a:pPr>
            <a:endParaRPr/>
          </a:p>
          <a:p>
            <a:pPr marL="0" lvl="0" indent="0" algn="l" rtl="0">
              <a:spcBef>
                <a:spcPts val="0"/>
              </a:spcBef>
              <a:spcAft>
                <a:spcPts val="0"/>
              </a:spcAft>
              <a:buNone/>
            </a:pPr>
            <a:r>
              <a:rPr lang="en"/>
              <a:t>Questions students may have: </a:t>
            </a:r>
            <a:endParaRPr/>
          </a:p>
          <a:p>
            <a:pPr marL="457200" lvl="0" indent="-298450" algn="l" rtl="0">
              <a:lnSpc>
                <a:spcPct val="115000"/>
              </a:lnSpc>
              <a:spcBef>
                <a:spcPts val="0"/>
              </a:spcBef>
              <a:spcAft>
                <a:spcPts val="0"/>
              </a:spcAft>
              <a:buClr>
                <a:schemeClr val="dk2"/>
              </a:buClr>
              <a:buSzPts val="1100"/>
              <a:buFont typeface="Open Sans Light"/>
              <a:buChar char="●"/>
            </a:pPr>
            <a:r>
              <a:rPr lang="en">
                <a:solidFill>
                  <a:schemeClr val="dk2"/>
                </a:solidFill>
                <a:latin typeface="Open Sans Light"/>
                <a:ea typeface="Open Sans Light"/>
                <a:cs typeface="Open Sans Light"/>
                <a:sym typeface="Open Sans Light"/>
              </a:rPr>
              <a:t>Any good restaurants </a:t>
            </a:r>
            <a:endParaRPr>
              <a:solidFill>
                <a:schemeClr val="dk2"/>
              </a:solidFill>
              <a:latin typeface="Open Sans Light"/>
              <a:ea typeface="Open Sans Light"/>
              <a:cs typeface="Open Sans Light"/>
              <a:sym typeface="Open Sans Light"/>
            </a:endParaRPr>
          </a:p>
          <a:p>
            <a:pPr marL="457200" lvl="0" indent="-298450" algn="l" rtl="0">
              <a:lnSpc>
                <a:spcPct val="115000"/>
              </a:lnSpc>
              <a:spcBef>
                <a:spcPts val="0"/>
              </a:spcBef>
              <a:spcAft>
                <a:spcPts val="0"/>
              </a:spcAft>
              <a:buClr>
                <a:schemeClr val="dk2"/>
              </a:buClr>
              <a:buSzPts val="1100"/>
              <a:buFont typeface="Open Sans Light"/>
              <a:buChar char="●"/>
            </a:pPr>
            <a:r>
              <a:rPr lang="en">
                <a:solidFill>
                  <a:schemeClr val="dk2"/>
                </a:solidFill>
                <a:latin typeface="Open Sans Light"/>
                <a:ea typeface="Open Sans Light"/>
                <a:cs typeface="Open Sans Light"/>
                <a:sym typeface="Open Sans Light"/>
              </a:rPr>
              <a:t>Things to do for fun outside</a:t>
            </a:r>
            <a:endParaRPr>
              <a:solidFill>
                <a:schemeClr val="dk2"/>
              </a:solidFill>
              <a:latin typeface="Open Sans Light"/>
              <a:ea typeface="Open Sans Light"/>
              <a:cs typeface="Open Sans Light"/>
              <a:sym typeface="Open Sans Light"/>
            </a:endParaRPr>
          </a:p>
          <a:p>
            <a:pPr marL="457200" lvl="0" indent="-298450" algn="l" rtl="0">
              <a:lnSpc>
                <a:spcPct val="115000"/>
              </a:lnSpc>
              <a:spcBef>
                <a:spcPts val="0"/>
              </a:spcBef>
              <a:spcAft>
                <a:spcPts val="0"/>
              </a:spcAft>
              <a:buClr>
                <a:schemeClr val="dk2"/>
              </a:buClr>
              <a:buSzPts val="1100"/>
              <a:buFont typeface="Open Sans Light"/>
              <a:buChar char="●"/>
            </a:pPr>
            <a:r>
              <a:rPr lang="en">
                <a:solidFill>
                  <a:schemeClr val="dk2"/>
                </a:solidFill>
                <a:latin typeface="Open Sans Light"/>
                <a:ea typeface="Open Sans Light"/>
                <a:cs typeface="Open Sans Light"/>
                <a:sym typeface="Open Sans Light"/>
              </a:rPr>
              <a:t>What do we do outside of lab for fun? (intramural sports, clubs/activities, etc.)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9229ba098e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9229ba098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The webpage will provide questions from all different categories, but you can also select a specific category if you’d like</a:t>
            </a:r>
            <a:endParaRPr>
              <a:solidFill>
                <a:schemeClr val="dk1"/>
              </a:solidFill>
            </a:endParaRPr>
          </a:p>
          <a:p>
            <a:pPr marL="0" lvl="0" indent="0" algn="l" rtl="0">
              <a:lnSpc>
                <a:spcPct val="115000"/>
              </a:lnSpc>
              <a:spcBef>
                <a:spcPts val="1600"/>
              </a:spcBef>
              <a:spcAft>
                <a:spcPts val="0"/>
              </a:spcAft>
              <a:buNone/>
            </a:pPr>
            <a:r>
              <a:rPr lang="en">
                <a:solidFill>
                  <a:schemeClr val="dk1"/>
                </a:solidFill>
              </a:rPr>
              <a:t>Can potentially do teams? </a:t>
            </a:r>
            <a:endParaRPr>
              <a:solidFill>
                <a:schemeClr val="dk1"/>
              </a:solidFill>
            </a:endParaRPr>
          </a:p>
          <a:p>
            <a:pPr marL="0" lvl="0" indent="0" algn="l" rtl="0">
              <a:spcBef>
                <a:spcPts val="1600"/>
              </a:spcBef>
              <a:spcAft>
                <a:spcPts val="0"/>
              </a:spcAft>
              <a:buNone/>
            </a:pPr>
            <a:r>
              <a:rPr lang="en">
                <a:highlight>
                  <a:srgbClr val="FFFFFF"/>
                </a:highlight>
              </a:rPr>
              <a:t>To play trivia on Zoom, open this </a:t>
            </a:r>
            <a:r>
              <a:rPr lang="en">
                <a:uFill>
                  <a:noFill/>
                </a:uFill>
                <a:hlinkClick r:id="rId3"/>
              </a:rPr>
              <a:t>random trivia generator</a:t>
            </a:r>
            <a:r>
              <a:rPr lang="en">
                <a:highlight>
                  <a:srgbClr val="FFFFFF"/>
                </a:highlight>
              </a:rPr>
              <a:t> and start asking questions. Have each person send their answer in the Zoom chat at the same time (or just use the honors system).</a:t>
            </a:r>
            <a:endParaRPr>
              <a:highlight>
                <a:srgbClr val="FFFFFF"/>
              </a:highlight>
            </a:endParaRPr>
          </a:p>
          <a:p>
            <a:pPr marL="0" lvl="0" indent="0" algn="l" rtl="0">
              <a:spcBef>
                <a:spcPts val="0"/>
              </a:spcBef>
              <a:spcAft>
                <a:spcPts val="0"/>
              </a:spcAft>
              <a:buNone/>
            </a:pPr>
            <a:endParaRPr>
              <a:highlight>
                <a:srgbClr val="FFFFFF"/>
              </a:highlight>
            </a:endParaRPr>
          </a:p>
          <a:p>
            <a:pPr marL="0" lvl="0" indent="0" algn="l" rtl="0">
              <a:lnSpc>
                <a:spcPct val="115000"/>
              </a:lnSpc>
              <a:spcBef>
                <a:spcPts val="0"/>
              </a:spcBef>
              <a:spcAft>
                <a:spcPts val="1600"/>
              </a:spcAft>
              <a:buNone/>
            </a:pPr>
            <a:endParaRPr>
              <a:highlight>
                <a:srgbClr val="FFFFFF"/>
              </a:highligh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9229ba098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9229ba098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9229ba098e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9229ba098e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500">
                <a:solidFill>
                  <a:srgbClr val="303030"/>
                </a:solidFill>
                <a:highlight>
                  <a:srgbClr val="FFFFFF"/>
                </a:highlight>
              </a:rPr>
              <a:t>When appropriate (and time permitting), take a minute to have people share about their item. For instance, if you ask them to find a souvenir from a past trip, that could be fun to hear about.</a:t>
            </a:r>
            <a:endParaRPr>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901816784f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901816784f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highlight>
                <a:srgbClr val="FFFFFF"/>
              </a:highlight>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9229ba098e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9229ba098e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200">
                <a:solidFill>
                  <a:srgbClr val="282828"/>
                </a:solidFill>
                <a:highlight>
                  <a:srgbClr val="FFFFFF"/>
                </a:highlight>
              </a:rPr>
              <a:t>Start a game on your laptop and use the screen sharing option so that players you’re on a call with can see the game. Everyone can play along on their own mobile devices by using a browser and going to </a:t>
            </a:r>
            <a:r>
              <a:rPr lang="en" sz="1200">
                <a:solidFill>
                  <a:srgbClr val="1E73BE"/>
                </a:solidFill>
                <a:highlight>
                  <a:srgbClr val="FFFFFF"/>
                </a:highlight>
                <a:uFill>
                  <a:noFill/>
                </a:uFill>
                <a:hlinkClick r:id="rId3"/>
              </a:rPr>
              <a:t>Jackbox.tv</a:t>
            </a:r>
            <a:r>
              <a:rPr lang="en" sz="1200">
                <a:solidFill>
                  <a:srgbClr val="282828"/>
                </a:solidFill>
                <a:highlight>
                  <a:srgbClr val="FFFFFF"/>
                </a:highlight>
              </a:rPr>
              <a:t>. If you’re having difficulty with getting out of full screen mode in the game to get back to your video conferencing screen, go to the game’s settings in the main lobby and turn off “Full Screen Mode.”</a:t>
            </a:r>
            <a:endParaRPr>
              <a:highlight>
                <a:srgbClr val="FFFFFF"/>
              </a:highlight>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9229ba098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9229ba098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Present them with 3 choices - which game do they want to play? </a:t>
            </a:r>
            <a:endParaRPr/>
          </a:p>
          <a:p>
            <a:pPr marL="0" lvl="0" indent="0" algn="l" rtl="0">
              <a:spcBef>
                <a:spcPts val="0"/>
              </a:spcBef>
              <a:spcAft>
                <a:spcPts val="0"/>
              </a:spcAft>
              <a:buNone/>
            </a:pPr>
            <a:endParaRPr/>
          </a:p>
          <a:p>
            <a:pPr marL="0" lvl="0" indent="0" algn="l" rtl="0">
              <a:spcBef>
                <a:spcPts val="0"/>
              </a:spcBef>
              <a:spcAft>
                <a:spcPts val="0"/>
              </a:spcAft>
              <a:buNone/>
            </a:pPr>
            <a:r>
              <a:rPr lang="en"/>
              <a:t>These are just options the leader of each discussion can decide which to include or add others as they wish.</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90489a923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90489a923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u="sng">
                <a:solidFill>
                  <a:srgbClr val="0000FF"/>
                </a:solidFill>
                <a:latin typeface="Open Sans"/>
                <a:ea typeface="Open Sans"/>
                <a:cs typeface="Open Sans"/>
                <a:sym typeface="Open Sans"/>
              </a:rPr>
              <a:t>Hannah, Gaby, Neha, Lindsay </a:t>
            </a:r>
            <a:endParaRPr b="1" u="sng">
              <a:solidFill>
                <a:srgbClr val="0000FF"/>
              </a:solidFill>
              <a:latin typeface="Open Sans"/>
              <a:ea typeface="Open Sans"/>
              <a:cs typeface="Open Sans"/>
              <a:sym typeface="Open Sans"/>
            </a:endParaRPr>
          </a:p>
          <a:p>
            <a:pPr marL="0" lvl="0" indent="0" algn="l" rtl="0">
              <a:spcBef>
                <a:spcPts val="0"/>
              </a:spcBef>
              <a:spcAft>
                <a:spcPts val="0"/>
              </a:spcAft>
              <a:buNone/>
            </a:pPr>
            <a:endParaRPr b="1" u="sng">
              <a:solidFill>
                <a:srgbClr val="0000FF"/>
              </a:solidFill>
              <a:latin typeface="Open Sans"/>
              <a:ea typeface="Open Sans"/>
              <a:cs typeface="Open Sans"/>
              <a:sym typeface="Open Sans"/>
            </a:endParaRPr>
          </a:p>
          <a:p>
            <a:pPr marL="0" lvl="0" indent="0" algn="l" rtl="0">
              <a:spcBef>
                <a:spcPts val="0"/>
              </a:spcBef>
              <a:spcAft>
                <a:spcPts val="0"/>
              </a:spcAft>
              <a:buNone/>
            </a:pPr>
            <a:r>
              <a:rPr lang="en">
                <a:solidFill>
                  <a:srgbClr val="0000FF"/>
                </a:solidFill>
                <a:latin typeface="Open Sans Light"/>
                <a:ea typeface="Open Sans Light"/>
                <a:cs typeface="Open Sans Light"/>
                <a:sym typeface="Open Sans Light"/>
              </a:rPr>
              <a:t>We’ll all take this slide - describe a stressor that we’ve experienced and how we used wellness/self-care/coping mechanisms to overcome those stressors, we can also talk about why we feel wellness/self-care is important</a:t>
            </a:r>
            <a:endParaRPr>
              <a:solidFill>
                <a:srgbClr val="0000FF"/>
              </a:solidFill>
              <a:latin typeface="Open Sans Light"/>
              <a:ea typeface="Open Sans Light"/>
              <a:cs typeface="Open Sans Light"/>
              <a:sym typeface="Open Sans Light"/>
            </a:endParaRPr>
          </a:p>
          <a:p>
            <a:pPr marL="0" lvl="0" indent="457200" algn="l" rtl="0">
              <a:spcBef>
                <a:spcPts val="0"/>
              </a:spcBef>
              <a:spcAft>
                <a:spcPts val="0"/>
              </a:spcAft>
              <a:buNone/>
            </a:pPr>
            <a:endParaRPr>
              <a:solidFill>
                <a:srgbClr val="0000FF"/>
              </a:solidFill>
              <a:latin typeface="Open Sans Light"/>
              <a:ea typeface="Open Sans Light"/>
              <a:cs typeface="Open Sans Light"/>
              <a:sym typeface="Open Sans Light"/>
            </a:endParaRPr>
          </a:p>
          <a:p>
            <a:pPr marL="0" lvl="0" indent="0" algn="l" rtl="0">
              <a:spcBef>
                <a:spcPts val="0"/>
              </a:spcBef>
              <a:spcAft>
                <a:spcPts val="0"/>
              </a:spcAft>
              <a:buNone/>
            </a:pPr>
            <a:r>
              <a:rPr lang="en" u="sng">
                <a:solidFill>
                  <a:srgbClr val="0000FF"/>
                </a:solidFill>
                <a:latin typeface="Open Sans Light"/>
                <a:ea typeface="Open Sans Light"/>
                <a:cs typeface="Open Sans Light"/>
                <a:sym typeface="Open Sans Light"/>
              </a:rPr>
              <a:t>End on a positive note, we’re here for you -- we have a network at Penn to support each other  </a:t>
            </a:r>
            <a:r>
              <a:rPr lang="en" u="sng">
                <a:latin typeface="Open Sans Light"/>
                <a:ea typeface="Open Sans Light"/>
                <a:cs typeface="Open Sans Light"/>
                <a:sym typeface="Open Sans Light"/>
              </a:rPr>
              <a:t> </a:t>
            </a:r>
            <a:endParaRPr u="sng">
              <a:latin typeface="Open Sans Light"/>
              <a:ea typeface="Open Sans Light"/>
              <a:cs typeface="Open Sans Light"/>
              <a:sym typeface="Open Sans Light"/>
            </a:endParaRPr>
          </a:p>
          <a:p>
            <a:pPr marL="0" lvl="0" indent="0" algn="l" rtl="0">
              <a:spcBef>
                <a:spcPts val="0"/>
              </a:spcBef>
              <a:spcAft>
                <a:spcPts val="0"/>
              </a:spcAft>
              <a:buNone/>
            </a:pPr>
            <a:endParaRPr b="1">
              <a:latin typeface="Open Sans"/>
              <a:ea typeface="Open Sans"/>
              <a:cs typeface="Open Sans"/>
              <a:sym typeface="Open Sans"/>
            </a:endParaRPr>
          </a:p>
          <a:p>
            <a:pPr marL="0" lvl="0" indent="0" algn="l" rtl="0">
              <a:spcBef>
                <a:spcPts val="0"/>
              </a:spcBef>
              <a:spcAft>
                <a:spcPts val="0"/>
              </a:spcAft>
              <a:buNone/>
            </a:pPr>
            <a:r>
              <a:rPr lang="en" b="1">
                <a:latin typeface="Open Sans"/>
                <a:ea typeface="Open Sans"/>
                <a:cs typeface="Open Sans"/>
                <a:sym typeface="Open Sans"/>
              </a:rPr>
              <a:t>Can explain that we’ve all experienced stress, and we’ve all come out the other side. We’ve learned (and are continuing to learn) how to combat imposter syndrome, use effective coping mechanisms, and practice self-care and mindfulness to work through stresses and maintain wellness. </a:t>
            </a:r>
            <a:endParaRPr b="1">
              <a:latin typeface="Open Sans"/>
              <a:ea typeface="Open Sans"/>
              <a:cs typeface="Open Sans"/>
              <a:sym typeface="Open Sans"/>
            </a:endParaRPr>
          </a:p>
          <a:p>
            <a:pPr marL="0" lvl="0" indent="0" algn="l" rtl="0">
              <a:spcBef>
                <a:spcPts val="0"/>
              </a:spcBef>
              <a:spcAft>
                <a:spcPts val="0"/>
              </a:spcAft>
              <a:buNone/>
            </a:pPr>
            <a:endParaRPr b="1">
              <a:latin typeface="Open Sans"/>
              <a:ea typeface="Open Sans"/>
              <a:cs typeface="Open Sans"/>
              <a:sym typeface="Open Sans"/>
            </a:endParaRPr>
          </a:p>
          <a:p>
            <a:pPr marL="0" lvl="0" indent="0" algn="l" rtl="0">
              <a:spcBef>
                <a:spcPts val="0"/>
              </a:spcBef>
              <a:spcAft>
                <a:spcPts val="0"/>
              </a:spcAft>
              <a:buNone/>
            </a:pPr>
            <a:r>
              <a:rPr lang="en" i="1">
                <a:latin typeface="Open Sans Light"/>
                <a:ea typeface="Open Sans Light"/>
                <a:cs typeface="Open Sans Light"/>
                <a:sym typeface="Open Sans Light"/>
              </a:rPr>
              <a:t>Ideas: </a:t>
            </a:r>
            <a:endParaRPr i="1">
              <a:latin typeface="Open Sans Light"/>
              <a:ea typeface="Open Sans Light"/>
              <a:cs typeface="Open Sans Light"/>
              <a:sym typeface="Open Sans Light"/>
            </a:endParaRPr>
          </a:p>
          <a:p>
            <a:pPr marL="457200" lvl="0" indent="-298450" algn="l" rtl="0">
              <a:spcBef>
                <a:spcPts val="0"/>
              </a:spcBef>
              <a:spcAft>
                <a:spcPts val="0"/>
              </a:spcAft>
              <a:buSzPts val="1100"/>
              <a:buFont typeface="Open Sans Light"/>
              <a:buChar char="●"/>
            </a:pPr>
            <a:r>
              <a:rPr lang="en">
                <a:latin typeface="Open Sans Light"/>
                <a:ea typeface="Open Sans Light"/>
                <a:cs typeface="Open Sans Light"/>
                <a:sym typeface="Open Sans Light"/>
              </a:rPr>
              <a:t>Stress from balancing coursework and labwork </a:t>
            </a:r>
            <a:endParaRPr>
              <a:latin typeface="Open Sans Light"/>
              <a:ea typeface="Open Sans Light"/>
              <a:cs typeface="Open Sans Light"/>
              <a:sym typeface="Open Sans Light"/>
            </a:endParaRPr>
          </a:p>
          <a:p>
            <a:pPr marL="457200" lvl="0" indent="-298450" algn="l" rtl="0">
              <a:spcBef>
                <a:spcPts val="0"/>
              </a:spcBef>
              <a:spcAft>
                <a:spcPts val="0"/>
              </a:spcAft>
              <a:buSzPts val="1100"/>
              <a:buFont typeface="Open Sans Light"/>
              <a:buChar char="●"/>
            </a:pPr>
            <a:r>
              <a:rPr lang="en">
                <a:latin typeface="Open Sans Light"/>
                <a:ea typeface="Open Sans Light"/>
                <a:cs typeface="Open Sans Light"/>
                <a:sym typeface="Open Sans Light"/>
              </a:rPr>
              <a:t>Stress from mentor/mentee relationship </a:t>
            </a:r>
            <a:endParaRPr>
              <a:latin typeface="Open Sans Light"/>
              <a:ea typeface="Open Sans Light"/>
              <a:cs typeface="Open Sans Light"/>
              <a:sym typeface="Open Sans Light"/>
            </a:endParaRPr>
          </a:p>
          <a:p>
            <a:pPr marL="457200" lvl="0" indent="-298450" algn="l" rtl="0">
              <a:spcBef>
                <a:spcPts val="0"/>
              </a:spcBef>
              <a:spcAft>
                <a:spcPts val="0"/>
              </a:spcAft>
              <a:buSzPts val="1100"/>
              <a:buFont typeface="Open Sans Light"/>
              <a:buChar char="●"/>
            </a:pPr>
            <a:r>
              <a:rPr lang="en">
                <a:latin typeface="Open Sans Light"/>
                <a:ea typeface="Open Sans Light"/>
                <a:cs typeface="Open Sans Light"/>
                <a:sym typeface="Open Sans Light"/>
              </a:rPr>
              <a:t>Stress due to feelings of belonging and/or Imposter syndrome </a:t>
            </a:r>
            <a:endParaRPr>
              <a:latin typeface="Open Sans Light"/>
              <a:ea typeface="Open Sans Light"/>
              <a:cs typeface="Open Sans Light"/>
              <a:sym typeface="Open Sans Light"/>
            </a:endParaRPr>
          </a:p>
          <a:p>
            <a:pPr marL="457200" lvl="0" indent="-298450" algn="l" rtl="0">
              <a:spcBef>
                <a:spcPts val="0"/>
              </a:spcBef>
              <a:spcAft>
                <a:spcPts val="0"/>
              </a:spcAft>
              <a:buSzPts val="1100"/>
              <a:buFont typeface="Open Sans Light"/>
              <a:buChar char="●"/>
            </a:pPr>
            <a:r>
              <a:rPr lang="en">
                <a:latin typeface="Open Sans Light"/>
                <a:ea typeface="Open Sans Light"/>
                <a:cs typeface="Open Sans Light"/>
                <a:sym typeface="Open Sans Light"/>
              </a:rPr>
              <a:t>People in industry may feel nervous starting classes again when returning to graduate school </a:t>
            </a:r>
            <a:endParaRPr>
              <a:latin typeface="Open Sans Light"/>
              <a:ea typeface="Open Sans Light"/>
              <a:cs typeface="Open Sans Light"/>
              <a:sym typeface="Open Sans Light"/>
            </a:endParaRPr>
          </a:p>
          <a:p>
            <a:pPr marL="457200" lvl="0" indent="-298450" algn="l" rtl="0">
              <a:spcBef>
                <a:spcPts val="0"/>
              </a:spcBef>
              <a:spcAft>
                <a:spcPts val="0"/>
              </a:spcAft>
              <a:buSzPts val="1100"/>
              <a:buFont typeface="Open Sans Light"/>
              <a:buChar char="●"/>
            </a:pPr>
            <a:r>
              <a:rPr lang="en">
                <a:latin typeface="Open Sans Light"/>
                <a:ea typeface="Open Sans Light"/>
                <a:cs typeface="Open Sans Light"/>
                <a:sym typeface="Open Sans Light"/>
              </a:rPr>
              <a:t>Some new students may feel nervous about starting a new subject (i.e. if they’re switching into biology)</a:t>
            </a:r>
            <a:endParaRPr>
              <a:latin typeface="Open Sans Light"/>
              <a:ea typeface="Open Sans Light"/>
              <a:cs typeface="Open Sans Light"/>
              <a:sym typeface="Open Sans Light"/>
            </a:endParaRPr>
          </a:p>
          <a:p>
            <a:pPr marL="457200" lvl="0" indent="-298450" algn="l" rtl="0">
              <a:spcBef>
                <a:spcPts val="0"/>
              </a:spcBef>
              <a:spcAft>
                <a:spcPts val="0"/>
              </a:spcAft>
              <a:buSzPts val="1100"/>
              <a:buFont typeface="Open Sans Light"/>
              <a:buChar char="●"/>
            </a:pPr>
            <a:r>
              <a:rPr lang="en">
                <a:solidFill>
                  <a:schemeClr val="dk1"/>
                </a:solidFill>
                <a:latin typeface="Open Sans Light"/>
                <a:ea typeface="Open Sans Light"/>
                <a:cs typeface="Open Sans Light"/>
                <a:sym typeface="Open Sans Light"/>
              </a:rPr>
              <a:t>Self-made stress -- I’m falling behind (haven’t published yet, usually stems from comparing ourselves to others) </a:t>
            </a:r>
            <a:r>
              <a:rPr lang="en">
                <a:latin typeface="Open Sans Light"/>
                <a:ea typeface="Open Sans Light"/>
                <a:cs typeface="Open Sans Light"/>
                <a:sym typeface="Open Sans Light"/>
              </a:rPr>
              <a:t> </a:t>
            </a:r>
            <a:endParaRPr>
              <a:latin typeface="Open Sans Light"/>
              <a:ea typeface="Open Sans Light"/>
              <a:cs typeface="Open Sans Light"/>
              <a:sym typeface="Open Sans Light"/>
            </a:endParaRPr>
          </a:p>
          <a:p>
            <a:pPr marL="0" lvl="0" indent="0" algn="l" rtl="0">
              <a:spcBef>
                <a:spcPts val="0"/>
              </a:spcBef>
              <a:spcAft>
                <a:spcPts val="0"/>
              </a:spcAft>
              <a:buNone/>
            </a:pPr>
            <a:endParaRPr b="1">
              <a:latin typeface="Open Sans"/>
              <a:ea typeface="Open Sans"/>
              <a:cs typeface="Open Sans"/>
              <a:sym typeface="Open Sans"/>
            </a:endParaRPr>
          </a:p>
          <a:p>
            <a:pPr marL="0" lvl="0" indent="0" algn="l" rtl="0">
              <a:spcBef>
                <a:spcPts val="0"/>
              </a:spcBef>
              <a:spcAft>
                <a:spcPts val="0"/>
              </a:spcAft>
              <a:buNone/>
            </a:pPr>
            <a:endParaRPr b="1">
              <a:latin typeface="Open Sans"/>
              <a:ea typeface="Open Sans"/>
              <a:cs typeface="Open Sans"/>
              <a:sym typeface="Open Sans"/>
            </a:endParaRPr>
          </a:p>
          <a:p>
            <a:pPr marL="0" lvl="0" indent="0" algn="l" rtl="0">
              <a:spcBef>
                <a:spcPts val="0"/>
              </a:spcBef>
              <a:spcAft>
                <a:spcPts val="0"/>
              </a:spcAft>
              <a:buNone/>
            </a:pPr>
            <a:r>
              <a:rPr lang="en" b="1">
                <a:latin typeface="Open Sans"/>
                <a:ea typeface="Open Sans"/>
                <a:cs typeface="Open Sans"/>
                <a:sym typeface="Open Sans"/>
              </a:rPr>
              <a:t>On this slide - highlight that we’re students too -- we’re not experts </a:t>
            </a:r>
            <a:endParaRPr b="1">
              <a:latin typeface="Open Sans"/>
              <a:ea typeface="Open Sans"/>
              <a:cs typeface="Open Sans"/>
              <a:sym typeface="Open Sans"/>
            </a:endParaRPr>
          </a:p>
          <a:p>
            <a:pPr marL="0" lvl="0" indent="0" algn="l" rtl="0">
              <a:spcBef>
                <a:spcPts val="0"/>
              </a:spcBef>
              <a:spcAft>
                <a:spcPts val="0"/>
              </a:spcAft>
              <a:buNone/>
            </a:pPr>
            <a:r>
              <a:rPr lang="en" b="1">
                <a:latin typeface="Open Sans"/>
                <a:ea typeface="Open Sans"/>
                <a:cs typeface="Open Sans"/>
                <a:sym typeface="Open Sans"/>
              </a:rPr>
              <a:t>Give general experiences, anecdotes → do this so we can talk about solutions, these stressors didn’t overcome us -- we’re still here </a:t>
            </a:r>
            <a:endParaRPr b="1">
              <a:latin typeface="Open Sans"/>
              <a:ea typeface="Open Sans"/>
              <a:cs typeface="Open Sans"/>
              <a:sym typeface="Open Sans"/>
            </a:endParaRPr>
          </a:p>
          <a:p>
            <a:pPr marL="0" lvl="0" indent="0" algn="l" rtl="0">
              <a:spcBef>
                <a:spcPts val="0"/>
              </a:spcBef>
              <a:spcAft>
                <a:spcPts val="0"/>
              </a:spcAft>
              <a:buNone/>
            </a:pPr>
            <a:endParaRPr b="1">
              <a:latin typeface="Open Sans"/>
              <a:ea typeface="Open Sans"/>
              <a:cs typeface="Open Sans"/>
              <a:sym typeface="Open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8fe491132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8fe491132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b="1" i="1" u="sng"/>
              <a:t>Hannah</a:t>
            </a:r>
            <a:endParaRPr b="1" i="1" u="sng"/>
          </a:p>
          <a:p>
            <a:pPr marL="0" lvl="0" indent="0" algn="l" rtl="0">
              <a:lnSpc>
                <a:spcPct val="115000"/>
              </a:lnSpc>
              <a:spcBef>
                <a:spcPts val="0"/>
              </a:spcBef>
              <a:spcAft>
                <a:spcPts val="0"/>
              </a:spcAft>
              <a:buNone/>
            </a:pPr>
            <a:endParaRPr b="1"/>
          </a:p>
          <a:p>
            <a:pPr marL="0" lvl="0" indent="0" algn="l" rtl="0">
              <a:lnSpc>
                <a:spcPct val="115000"/>
              </a:lnSpc>
              <a:spcBef>
                <a:spcPts val="0"/>
              </a:spcBef>
              <a:spcAft>
                <a:spcPts val="0"/>
              </a:spcAft>
              <a:buClr>
                <a:schemeClr val="dk1"/>
              </a:buClr>
              <a:buSzPts val="1100"/>
              <a:buFont typeface="Arial"/>
              <a:buNone/>
            </a:pPr>
            <a:r>
              <a:rPr lang="en" b="1"/>
              <a:t>Acknowledge that talking about wellness and self-care can be uncomfortable, but that we can use this situation (the pandemic) as an opportunity for positive change, to develop a willingness (and to develop a dialogue) to talk about health and wellness in science </a:t>
            </a:r>
            <a:endParaRPr b="1"/>
          </a:p>
          <a:p>
            <a:pPr marL="0" lvl="0" indent="0" algn="l" rtl="0">
              <a:lnSpc>
                <a:spcPct val="115000"/>
              </a:lnSpc>
              <a:spcBef>
                <a:spcPts val="0"/>
              </a:spcBef>
              <a:spcAft>
                <a:spcPts val="0"/>
              </a:spcAft>
              <a:buClr>
                <a:schemeClr val="dk1"/>
              </a:buClr>
              <a:buSzPts val="1100"/>
              <a:buFont typeface="Arial"/>
              <a:buNone/>
            </a:pPr>
            <a:r>
              <a:rPr lang="en"/>
              <a:t> </a:t>
            </a:r>
            <a:endParaRPr/>
          </a:p>
          <a:p>
            <a:pPr marL="0" lvl="0" indent="0" algn="l" rtl="0">
              <a:lnSpc>
                <a:spcPct val="115000"/>
              </a:lnSpc>
              <a:spcBef>
                <a:spcPts val="0"/>
              </a:spcBef>
              <a:spcAft>
                <a:spcPts val="0"/>
              </a:spcAft>
              <a:buClr>
                <a:schemeClr val="dk1"/>
              </a:buClr>
              <a:buSzPts val="1100"/>
              <a:buFont typeface="Arial"/>
              <a:buNone/>
            </a:pPr>
            <a:r>
              <a:rPr lang="en" b="1"/>
              <a:t>We define wellness as an</a:t>
            </a:r>
            <a:r>
              <a:rPr lang="en"/>
              <a:t> active process of becoming aware of and making choices towards a healthy and fulfilling life. Wellness is more than being free from illness or disease, it’s the dynamic process of change and growth that we carry with us through everyday life. </a:t>
            </a:r>
            <a:endParaRPr>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t> </a:t>
            </a:r>
            <a:endParaRPr/>
          </a:p>
          <a:p>
            <a:pPr marL="0" lvl="0" indent="0" algn="l" rtl="0">
              <a:lnSpc>
                <a:spcPct val="115000"/>
              </a:lnSpc>
              <a:spcBef>
                <a:spcPts val="0"/>
              </a:spcBef>
              <a:spcAft>
                <a:spcPts val="0"/>
              </a:spcAft>
              <a:buNone/>
            </a:pPr>
            <a:r>
              <a:rPr lang="en" b="1">
                <a:highlight>
                  <a:srgbClr val="FFFFFF"/>
                </a:highlight>
              </a:rPr>
              <a:t>There are eight dimensions of wellness, which are shown here in this image. Wellness encompasses occupational, emotional, spiritual, environmental, financial, physical, social, and intellectual. Each dimension of wellness is interrelated with another and each dimension is equally important to maintain balance in our lives.</a:t>
            </a:r>
            <a:endParaRPr b="1">
              <a:highlight>
                <a:srgbClr val="FFFFFF"/>
              </a:highlight>
            </a:endParaRPr>
          </a:p>
          <a:p>
            <a:pPr marL="457200" lvl="0" indent="-298450" algn="l" rtl="0">
              <a:lnSpc>
                <a:spcPct val="115000"/>
              </a:lnSpc>
              <a:spcBef>
                <a:spcPts val="0"/>
              </a:spcBef>
              <a:spcAft>
                <a:spcPts val="0"/>
              </a:spcAft>
              <a:buClr>
                <a:srgbClr val="000000"/>
              </a:buClr>
              <a:buSzPts val="1100"/>
              <a:buChar char="●"/>
            </a:pPr>
            <a:r>
              <a:rPr lang="en" b="1"/>
              <a:t>So for example, physical</a:t>
            </a:r>
            <a:r>
              <a:rPr lang="en"/>
              <a:t> wellness means </a:t>
            </a:r>
            <a:r>
              <a:rPr lang="en">
                <a:highlight>
                  <a:srgbClr val="FFFFFF"/>
                </a:highlight>
              </a:rPr>
              <a:t>choosing things that make our body feel good like regular exercise and proper nutrition, and trimming down on the things that bring us down such as inadequate sleep. </a:t>
            </a:r>
            <a:endParaRPr>
              <a:highlight>
                <a:srgbClr val="FFFFFF"/>
              </a:highlight>
            </a:endParaRPr>
          </a:p>
          <a:p>
            <a:pPr marL="457200" lvl="0" indent="-304800" algn="l" rtl="0">
              <a:lnSpc>
                <a:spcPct val="115000"/>
              </a:lnSpc>
              <a:spcBef>
                <a:spcPts val="0"/>
              </a:spcBef>
              <a:spcAft>
                <a:spcPts val="0"/>
              </a:spcAft>
              <a:buClr>
                <a:srgbClr val="000000"/>
              </a:buClr>
              <a:buSzPts val="1200"/>
              <a:buFont typeface="Calibri"/>
              <a:buChar char="●"/>
            </a:pPr>
            <a:r>
              <a:rPr lang="en" b="1"/>
              <a:t>Emotional</a:t>
            </a:r>
            <a:r>
              <a:rPr lang="en"/>
              <a:t> wellness refers to </a:t>
            </a:r>
            <a:r>
              <a:rPr lang="en">
                <a:highlight>
                  <a:srgbClr val="FFFFFF"/>
                </a:highlight>
              </a:rPr>
              <a:t>our ability to understand and deal with both positive and negative emotions, to learn and grow from experiences, and develop techniques of self-care and stress reduction</a:t>
            </a:r>
            <a:endParaRPr>
              <a:highlight>
                <a:srgbClr val="FFFFFF"/>
              </a:highlight>
            </a:endParaRPr>
          </a:p>
          <a:p>
            <a:pPr marL="457200" lvl="0" indent="-304800" algn="l" rtl="0">
              <a:lnSpc>
                <a:spcPct val="115000"/>
              </a:lnSpc>
              <a:spcBef>
                <a:spcPts val="0"/>
              </a:spcBef>
              <a:spcAft>
                <a:spcPts val="0"/>
              </a:spcAft>
              <a:buClr>
                <a:srgbClr val="000000"/>
              </a:buClr>
              <a:buSzPts val="1200"/>
              <a:buFont typeface="Calibri"/>
              <a:buChar char="●"/>
            </a:pPr>
            <a:r>
              <a:rPr lang="en" b="1"/>
              <a:t>Social</a:t>
            </a:r>
            <a:r>
              <a:rPr lang="en"/>
              <a:t> wellness encompasses </a:t>
            </a:r>
            <a:r>
              <a:rPr lang="en">
                <a:highlight>
                  <a:srgbClr val="FFFFFF"/>
                </a:highlight>
              </a:rPr>
              <a:t>our ability to build healthy and supportive relationships, foster genuine connections, and offer support to others during difficult times</a:t>
            </a:r>
            <a:endParaRPr>
              <a:highlight>
                <a:srgbClr val="FFFFFF"/>
              </a:highlight>
            </a:endParaRPr>
          </a:p>
          <a:p>
            <a:pPr marL="457200" lvl="0" indent="-304800" algn="l" rtl="0">
              <a:lnSpc>
                <a:spcPct val="115000"/>
              </a:lnSpc>
              <a:spcBef>
                <a:spcPts val="0"/>
              </a:spcBef>
              <a:spcAft>
                <a:spcPts val="0"/>
              </a:spcAft>
              <a:buClr>
                <a:srgbClr val="000000"/>
              </a:buClr>
              <a:buSzPts val="1200"/>
              <a:buFont typeface="Calibri"/>
              <a:buChar char="●"/>
            </a:pPr>
            <a:r>
              <a:rPr lang="en" b="1"/>
              <a:t>Occupational (or vocational): </a:t>
            </a:r>
            <a:r>
              <a:rPr lang="en">
                <a:highlight>
                  <a:srgbClr val="FFFFFF"/>
                </a:highlight>
              </a:rPr>
              <a:t>our ability to achieve work-life balance which is really important in graduate school. We want to do work that is motivating and interesting, and achieve a sense of personal satisfaction in the workplace.</a:t>
            </a:r>
            <a:endParaRPr>
              <a:highlight>
                <a:srgbClr val="FFFFFF"/>
              </a:highlight>
            </a:endParaRPr>
          </a:p>
          <a:p>
            <a:pPr marL="457200" lvl="0" indent="-304800" algn="l" rtl="0">
              <a:lnSpc>
                <a:spcPct val="115000"/>
              </a:lnSpc>
              <a:spcBef>
                <a:spcPts val="0"/>
              </a:spcBef>
              <a:spcAft>
                <a:spcPts val="0"/>
              </a:spcAft>
              <a:buClr>
                <a:srgbClr val="000000"/>
              </a:buClr>
              <a:buSzPts val="1200"/>
              <a:buFont typeface="Calibri"/>
              <a:buChar char="●"/>
            </a:pPr>
            <a:r>
              <a:rPr lang="en" b="1"/>
              <a:t>Spiritual: </a:t>
            </a:r>
            <a:r>
              <a:rPr lang="en">
                <a:highlight>
                  <a:srgbClr val="FFFFFF"/>
                </a:highlight>
              </a:rPr>
              <a:t>promotes living a life that reflects our deepest values and beliefs by finding meaning in life events, developing individual purpose, and creating time for spiritual practices like meditation, journaling, prayer or personal reflection.</a:t>
            </a:r>
            <a:endParaRPr>
              <a:highlight>
                <a:srgbClr val="FFFFFF"/>
              </a:highlight>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solidFill>
                  <a:schemeClr val="dk1"/>
                </a:solidFill>
              </a:rPr>
              <a:t>It’s state of being physically, mentally, and socially well. And when we think about wellness, we want to think of it more as a lifestyle and how we live our everyday life, rather </a:t>
            </a:r>
            <a:r>
              <a:rPr lang="en">
                <a:solidFill>
                  <a:schemeClr val="dk1"/>
                </a:solidFill>
                <a:highlight>
                  <a:schemeClr val="lt1"/>
                </a:highlight>
              </a:rPr>
              <a:t>than an end to be achieved. </a:t>
            </a:r>
            <a:endParaRPr/>
          </a:p>
          <a:p>
            <a:pPr marL="457200" lvl="0" indent="-304800" algn="l" rtl="0">
              <a:lnSpc>
                <a:spcPct val="115000"/>
              </a:lnSpc>
              <a:spcBef>
                <a:spcPts val="0"/>
              </a:spcBef>
              <a:spcAft>
                <a:spcPts val="0"/>
              </a:spcAft>
              <a:buClr>
                <a:schemeClr val="dk1"/>
              </a:buClr>
              <a:buSzPts val="1200"/>
              <a:buFont typeface="Calibri"/>
              <a:buChar char="●"/>
            </a:pPr>
            <a:r>
              <a:rPr lang="en" b="1">
                <a:solidFill>
                  <a:schemeClr val="dk1"/>
                </a:solidFill>
              </a:rPr>
              <a:t>Intellectual</a:t>
            </a:r>
            <a:r>
              <a:rPr lang="en">
                <a:solidFill>
                  <a:schemeClr val="dk1"/>
                </a:solidFill>
              </a:rPr>
              <a:t>: </a:t>
            </a:r>
            <a:r>
              <a:rPr lang="en">
                <a:solidFill>
                  <a:schemeClr val="dk1"/>
                </a:solidFill>
                <a:highlight>
                  <a:schemeClr val="lt1"/>
                </a:highlight>
              </a:rPr>
              <a:t>many things that keep our brain active, able to realize our abilities, cope with stress, and work productively.</a:t>
            </a:r>
            <a:endParaRPr/>
          </a:p>
          <a:p>
            <a:pPr marL="457200" lvl="0" indent="-304800" algn="l" rtl="0">
              <a:lnSpc>
                <a:spcPct val="115000"/>
              </a:lnSpc>
              <a:spcBef>
                <a:spcPts val="0"/>
              </a:spcBef>
              <a:spcAft>
                <a:spcPts val="0"/>
              </a:spcAft>
              <a:buClr>
                <a:srgbClr val="000000"/>
              </a:buClr>
              <a:buSzPts val="1200"/>
              <a:buFont typeface="Calibri"/>
              <a:buChar char="●"/>
            </a:pPr>
            <a:r>
              <a:rPr lang="en"/>
              <a:t>Environmental</a:t>
            </a:r>
            <a:endParaRPr/>
          </a:p>
          <a:p>
            <a:pPr marL="457200" lvl="0" indent="-304800" algn="l" rtl="0">
              <a:lnSpc>
                <a:spcPct val="115000"/>
              </a:lnSpc>
              <a:spcBef>
                <a:spcPts val="0"/>
              </a:spcBef>
              <a:spcAft>
                <a:spcPts val="0"/>
              </a:spcAft>
              <a:buClr>
                <a:srgbClr val="000000"/>
              </a:buClr>
              <a:buSzPts val="1200"/>
              <a:buFont typeface="Calibri"/>
              <a:buChar char="●"/>
            </a:pPr>
            <a:r>
              <a:rPr lang="en"/>
              <a:t>Financial</a:t>
            </a:r>
            <a:endParaRPr/>
          </a:p>
          <a:p>
            <a:pPr marL="0" lvl="0" indent="0" algn="l" rtl="0">
              <a:spcBef>
                <a:spcPts val="0"/>
              </a:spcBef>
              <a:spcAft>
                <a:spcPts val="0"/>
              </a:spcAft>
              <a:buNone/>
            </a:pPr>
            <a:endParaRPr b="1" i="1" u="sng">
              <a:latin typeface="Open Sans"/>
              <a:ea typeface="Open Sans"/>
              <a:cs typeface="Open Sans"/>
              <a:sym typeface="Open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20ec779b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20ec779b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i="1">
                <a:solidFill>
                  <a:schemeClr val="dk1"/>
                </a:solidFill>
              </a:rPr>
              <a:t>In order to do well, we need to be well. So, we can’t do our best work in lab if we’re not attending to our physical health by getting enough sleep and eating nutritious meals.</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0" lvl="0" indent="0" algn="l" rtl="0">
              <a:lnSpc>
                <a:spcPct val="115000"/>
              </a:lnSpc>
              <a:spcBef>
                <a:spcPts val="0"/>
              </a:spcBef>
              <a:spcAft>
                <a:spcPts val="0"/>
              </a:spcAft>
              <a:buNone/>
            </a:pPr>
            <a:r>
              <a:rPr lang="en" i="1">
                <a:solidFill>
                  <a:schemeClr val="dk1"/>
                </a:solidFill>
              </a:rPr>
              <a:t>Wellness can also help us develop resilience and to deal with setbacks, challenges, or stresses in a healthy way. To be resilient means to adapt and grow through adversity and challenging times. Graduate school and pursuing a PhD can be a huge undertaking, with many stresses. We also experience stress outside of lab or coursework - stress is also a unavoidable part of life, as we’re experiencing now living through the pandemic. So, by developing wellness and a self-care routine we can develop our resilience and be better equipped to navigate these tough situations and find a constructive way forward</a:t>
            </a:r>
            <a:endParaRPr i="1">
              <a:solidFill>
                <a:schemeClr val="dk1"/>
              </a:solidFill>
            </a:endParaRPr>
          </a:p>
          <a:p>
            <a:pPr marL="0" lvl="0" indent="0" algn="l" rtl="0">
              <a:lnSpc>
                <a:spcPct val="115000"/>
              </a:lnSpc>
              <a:spcBef>
                <a:spcPts val="0"/>
              </a:spcBef>
              <a:spcAft>
                <a:spcPts val="0"/>
              </a:spcAft>
              <a:buNone/>
            </a:pPr>
            <a:endParaRPr i="1">
              <a:solidFill>
                <a:schemeClr val="dk1"/>
              </a:solidFill>
            </a:endParaRPr>
          </a:p>
          <a:p>
            <a:pPr marL="0" lvl="0" indent="0" algn="l" rtl="0">
              <a:lnSpc>
                <a:spcPct val="115000"/>
              </a:lnSpc>
              <a:spcBef>
                <a:spcPts val="0"/>
              </a:spcBef>
              <a:spcAft>
                <a:spcPts val="0"/>
              </a:spcAft>
              <a:buNone/>
            </a:pP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0" lvl="0" indent="0" algn="l" rtl="0">
              <a:lnSpc>
                <a:spcPct val="115000"/>
              </a:lnSpc>
              <a:spcBef>
                <a:spcPts val="0"/>
              </a:spcBef>
              <a:spcAft>
                <a:spcPts val="0"/>
              </a:spcAft>
              <a:buNone/>
            </a:pPr>
            <a:r>
              <a:rPr lang="en" i="1">
                <a:solidFill>
                  <a:schemeClr val="dk1"/>
                </a:solidFill>
              </a:rPr>
              <a:t>And even though we’re here to be trained as scientists, it’s important to recognize that we’re not robots. We’re people whose health and well-being are comprised of the physical, mental, and emotional. All of these aspects of our health are not mutually exclusive and they each hold equal importance.</a:t>
            </a: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i="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i="1">
                <a:solidFill>
                  <a:schemeClr val="dk1"/>
                </a:solidFill>
              </a:rPr>
              <a:t>And by attending to all dimensions of our wellness, we can be better equipped to subdue stress</a:t>
            </a:r>
            <a:endParaRPr i="1">
              <a:solidFill>
                <a:schemeClr val="dk1"/>
              </a:solidFill>
            </a:endParaRPr>
          </a:p>
          <a:p>
            <a:pPr marL="0" lvl="0" indent="0" algn="l" rtl="0">
              <a:spcBef>
                <a:spcPts val="0"/>
              </a:spcBef>
              <a:spcAft>
                <a:spcPts val="0"/>
              </a:spcAft>
              <a:buNone/>
            </a:pPr>
            <a:endParaRPr i="1">
              <a:solidFill>
                <a:schemeClr val="dk1"/>
              </a:solidFill>
              <a:latin typeface="Open Sans Light"/>
              <a:ea typeface="Open Sans Light"/>
              <a:cs typeface="Open Sans Light"/>
              <a:sym typeface="Open Sans 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8f4ba77685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8f4ba77685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u="sng">
                <a:solidFill>
                  <a:srgbClr val="0000FF"/>
                </a:solidFill>
              </a:rPr>
              <a:t>Lindsay</a:t>
            </a:r>
            <a:r>
              <a:rPr lang="en" b="1" u="sng"/>
              <a:t> </a:t>
            </a:r>
            <a:endParaRPr b="1" u="sng"/>
          </a:p>
          <a:p>
            <a:pPr marL="0" lvl="0" indent="0" algn="l" rtl="0">
              <a:spcBef>
                <a:spcPts val="0"/>
              </a:spcBef>
              <a:spcAft>
                <a:spcPts val="0"/>
              </a:spcAft>
              <a:buNone/>
            </a:pPr>
            <a:endParaRPr b="1"/>
          </a:p>
          <a:p>
            <a:pPr marL="0" lvl="0" indent="0" algn="l" rtl="0">
              <a:spcBef>
                <a:spcPts val="0"/>
              </a:spcBef>
              <a:spcAft>
                <a:spcPts val="0"/>
              </a:spcAft>
              <a:buNone/>
            </a:pPr>
            <a:r>
              <a:rPr lang="en" b="1"/>
              <a:t>Transition to this topic by explaining that imposter syndrome can be a barrier to our personal wellness and can impede our growth as scientists</a:t>
            </a:r>
            <a:endParaRPr b="1"/>
          </a:p>
          <a:p>
            <a:pPr marL="0" lvl="0" indent="0" algn="l" rtl="0">
              <a:spcBef>
                <a:spcPts val="0"/>
              </a:spcBef>
              <a:spcAft>
                <a:spcPts val="0"/>
              </a:spcAft>
              <a:buNone/>
            </a:pPr>
            <a:endParaRPr b="1"/>
          </a:p>
          <a:p>
            <a:pPr marL="0" lvl="0" indent="0" algn="l" rtl="0">
              <a:spcBef>
                <a:spcPts val="0"/>
              </a:spcBef>
              <a:spcAft>
                <a:spcPts val="0"/>
              </a:spcAft>
              <a:buNone/>
            </a:pPr>
            <a:r>
              <a:rPr lang="en"/>
              <a:t>Imposter syndrome </a:t>
            </a:r>
            <a:r>
              <a:rPr lang="en">
                <a:solidFill>
                  <a:schemeClr val="dk1"/>
                </a:solidFill>
              </a:rPr>
              <a:t>= psychological pattern of an individual doubting their accomplishments or talents</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Important points to highlight on this slide </a:t>
            </a:r>
            <a:endParaRPr b="1">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Someone with imposter syndrome may have a persistent internalized </a:t>
            </a:r>
            <a:r>
              <a:rPr lang="en" b="1">
                <a:solidFill>
                  <a:schemeClr val="dk1"/>
                </a:solidFill>
              </a:rPr>
              <a:t>fear of being exposed as a "fraud"</a:t>
            </a:r>
            <a:r>
              <a:rPr lang="en">
                <a:solidFill>
                  <a:schemeClr val="dk1"/>
                </a:solidFill>
              </a:rPr>
              <a:t> (this graphic on the right really shows this internalized fear because they respond with I’m doing just fine but what they really feel inside is breaking them down)</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Imposter syndrome leads us to feel that we don’t belong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And we need to feel like we belong so that we learn, grow, and take risks </a:t>
            </a:r>
            <a:endParaRPr>
              <a:solidFill>
                <a:schemeClr val="dk1"/>
              </a:solidFill>
            </a:endParaRPr>
          </a:p>
          <a:p>
            <a:pPr marL="1371600" lvl="2" indent="-298450" algn="l" rtl="0">
              <a:spcBef>
                <a:spcPts val="0"/>
              </a:spcBef>
              <a:spcAft>
                <a:spcPts val="0"/>
              </a:spcAft>
              <a:buClr>
                <a:schemeClr val="dk1"/>
              </a:buClr>
              <a:buSzPts val="1100"/>
              <a:buChar char="■"/>
            </a:pPr>
            <a:r>
              <a:rPr lang="en">
                <a:solidFill>
                  <a:schemeClr val="dk1"/>
                </a:solidFill>
              </a:rPr>
              <a:t>Example: if we experience imposter syndrome, we may want to “fly below the radar” so we may not ask questions, may not ask for what we need → hindering our growth</a:t>
            </a:r>
            <a:endParaRPr>
              <a:solidFill>
                <a:schemeClr val="dk1"/>
              </a:solidFill>
            </a:endParaRPr>
          </a:p>
          <a:p>
            <a:pPr marL="457200" lvl="0" indent="-298450" algn="l" rtl="0">
              <a:spcBef>
                <a:spcPts val="0"/>
              </a:spcBef>
              <a:spcAft>
                <a:spcPts val="0"/>
              </a:spcAft>
              <a:buClr>
                <a:schemeClr val="dk1"/>
              </a:buClr>
              <a:buSzPts val="1100"/>
              <a:buChar char="●"/>
            </a:pPr>
            <a:r>
              <a:rPr lang="en">
                <a:solidFill>
                  <a:schemeClr val="dk1"/>
                </a:solidFill>
              </a:rPr>
              <a:t>Someone with imposter syndrome may: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Feel like a fake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Attribute success to luck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Discount your successes</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Assume you had to work hard and it was easy for everyone else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Have a fear of failure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Perfectionist </a:t>
            </a:r>
            <a:endParaRPr>
              <a:solidFill>
                <a:schemeClr val="dk1"/>
              </a:solidFill>
            </a:endParaRPr>
          </a:p>
          <a:p>
            <a:pPr marL="914400" lvl="1" indent="-298450" algn="l" rtl="0">
              <a:spcBef>
                <a:spcPts val="0"/>
              </a:spcBef>
              <a:spcAft>
                <a:spcPts val="0"/>
              </a:spcAft>
              <a:buClr>
                <a:schemeClr val="dk1"/>
              </a:buClr>
              <a:buSzPts val="1100"/>
              <a:buChar char="○"/>
            </a:pPr>
            <a:r>
              <a:rPr lang="en">
                <a:solidFill>
                  <a:schemeClr val="dk1"/>
                </a:solidFill>
              </a:rPr>
              <a:t>Compare ourselves to others </a:t>
            </a:r>
            <a:endParaRPr>
              <a:solidFill>
                <a:schemeClr val="dk1"/>
              </a:solidFill>
            </a:endParaRPr>
          </a:p>
          <a:p>
            <a:pPr marL="457200" lvl="0" indent="-298450" algn="l" rtl="0">
              <a:spcBef>
                <a:spcPts val="0"/>
              </a:spcBef>
              <a:spcAft>
                <a:spcPts val="0"/>
              </a:spcAft>
              <a:buClr>
                <a:schemeClr val="dk1"/>
              </a:buClr>
              <a:buSzPts val="1100"/>
              <a:buChar char="●"/>
            </a:pPr>
            <a:r>
              <a:rPr lang="en" b="1">
                <a:solidFill>
                  <a:schemeClr val="dk1"/>
                </a:solidFill>
              </a:rPr>
              <a:t>Imposter syndrome is incredibly widespread within science and academia (~70% of people experience imposter syndrome), you’re not alone </a:t>
            </a:r>
            <a:endParaRPr b="1">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91fcd5682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91fcd5682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One of the ways we combat imposter syndrome is developing self-efficacy, or the belief in our own ability to succeed.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b="1">
                <a:solidFill>
                  <a:schemeClr val="dk1"/>
                </a:solidFill>
              </a:rPr>
              <a:t>How can we develop self-efficacy?</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highlight>
                  <a:srgbClr val="FFFFFF"/>
                </a:highlight>
              </a:rPr>
              <a:t>Mastery experience - having the opportunity to successfully complete the task with assistance.</a:t>
            </a:r>
            <a:endParaRPr>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n">
                <a:solidFill>
                  <a:schemeClr val="dk1"/>
                </a:solidFill>
                <a:highlight>
                  <a:srgbClr val="FFFFFF"/>
                </a:highlight>
              </a:rPr>
              <a:t>Vicarious experience - watching other people (our labmates, friends, colleagues) successfully learn and do the task will make you feel more confident</a:t>
            </a:r>
            <a:endParaRPr>
              <a:solidFill>
                <a:schemeClr val="dk1"/>
              </a:solidFill>
              <a:highlight>
                <a:srgbClr val="FFFFFF"/>
              </a:highlight>
            </a:endParaRPr>
          </a:p>
          <a:p>
            <a:pPr marL="457200" lvl="0" indent="-298450" algn="l" rtl="0">
              <a:lnSpc>
                <a:spcPct val="115000"/>
              </a:lnSpc>
              <a:spcBef>
                <a:spcPts val="0"/>
              </a:spcBef>
              <a:spcAft>
                <a:spcPts val="0"/>
              </a:spcAft>
              <a:buClr>
                <a:schemeClr val="dk1"/>
              </a:buClr>
              <a:buSzPts val="1100"/>
              <a:buChar char="●"/>
            </a:pPr>
            <a:r>
              <a:rPr lang="en">
                <a:solidFill>
                  <a:schemeClr val="dk1"/>
                </a:solidFill>
                <a:highlight>
                  <a:srgbClr val="FFFFFF"/>
                </a:highlight>
              </a:rPr>
              <a:t>Physiological state - Successfully learning the task will make you feel less anxious about doing it on your own (set small, reasonable goals to learn the task) </a:t>
            </a:r>
            <a:endParaRPr>
              <a:solidFill>
                <a:schemeClr val="dk1"/>
              </a:solidFill>
              <a:highlight>
                <a:srgbClr val="FFFFFF"/>
              </a:highlight>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hyperlink" Target="http://www.training.nih.gov" TargetMode="External"/><Relationship Id="rId3" Type="http://schemas.openxmlformats.org/officeDocument/2006/relationships/hyperlink" Target="https://caps.wellness.upenn.edu/" TargetMode="External"/><Relationship Id="rId7" Type="http://schemas.openxmlformats.org/officeDocument/2006/relationships/hyperlink" Target="http://bit.ly/PennMindfulness"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wellnessatpenn.com" TargetMode="External"/><Relationship Id="rId5" Type="http://schemas.openxmlformats.org/officeDocument/2006/relationships/hyperlink" Target="https://campushealth.wellness.upenn.edu/" TargetMode="External"/><Relationship Id="rId4" Type="http://schemas.openxmlformats.org/officeDocument/2006/relationships/hyperlink" Target="https://shs.wellness.upenn.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wellnessatpenn.com/about/"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medium.com/@wendymillermeditation/5-types-of-self-care-and-practice-ideas-for-each-9e88a61c6bb0" TargetMode="External"/><Relationship Id="rId5" Type="http://schemas.openxmlformats.org/officeDocument/2006/relationships/hyperlink" Target="http://ijobs.rutgers.edu/wordpress/author/andreag/" TargetMode="External"/><Relationship Id="rId4" Type="http://schemas.openxmlformats.org/officeDocument/2006/relationships/hyperlink" Target="https://www.verywellmind.com/self-care-strategies-overall-stress-reduction-3144729"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www.med.upenn.edu/bgs/psn.html"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randomtriviagenerator.com/?fbclid=IwAR3mVep1dcLeuN1mxmfoSjKf8iLFwGz3qCV9TMTonNkrkCwuM9ggHnUFtnE#!/"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randomwordgenerator.com/pictionary.php"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116672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300">
                <a:latin typeface="Open Sans Light"/>
                <a:ea typeface="Open Sans Light"/>
                <a:cs typeface="Open Sans Light"/>
                <a:sym typeface="Open Sans Light"/>
              </a:rPr>
              <a:t>Self-care and Wellness in Graduate School</a:t>
            </a:r>
            <a:endParaRPr sz="4300">
              <a:latin typeface="Open Sans Light"/>
              <a:ea typeface="Open Sans Light"/>
              <a:cs typeface="Open Sans Light"/>
              <a:sym typeface="Open Sans Light"/>
            </a:endParaRPr>
          </a:p>
        </p:txBody>
      </p:sp>
      <p:sp>
        <p:nvSpPr>
          <p:cNvPr id="55" name="Google Shape;55;p13"/>
          <p:cNvSpPr/>
          <p:nvPr/>
        </p:nvSpPr>
        <p:spPr>
          <a:xfrm>
            <a:off x="150" y="0"/>
            <a:ext cx="9144000" cy="7401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subTitle" idx="1"/>
          </p:nvPr>
        </p:nvSpPr>
        <p:spPr>
          <a:xfrm>
            <a:off x="311700" y="3330450"/>
            <a:ext cx="8520600" cy="77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latin typeface="Open Sans Light"/>
                <a:ea typeface="Open Sans Light"/>
                <a:cs typeface="Open Sans Light"/>
                <a:sym typeface="Open Sans Light"/>
              </a:rPr>
              <a:t>BGS Orientation</a:t>
            </a:r>
            <a:endParaRPr sz="2500">
              <a:latin typeface="Open Sans Light"/>
              <a:ea typeface="Open Sans Light"/>
              <a:cs typeface="Open Sans Light"/>
              <a:sym typeface="Open Sans Light"/>
            </a:endParaRPr>
          </a:p>
          <a:p>
            <a:pPr marL="0" lvl="0" indent="0" algn="ctr" rtl="0">
              <a:spcBef>
                <a:spcPts val="0"/>
              </a:spcBef>
              <a:spcAft>
                <a:spcPts val="0"/>
              </a:spcAft>
              <a:buNone/>
            </a:pPr>
            <a:r>
              <a:rPr lang="en" sz="2500">
                <a:latin typeface="Open Sans Light"/>
                <a:ea typeface="Open Sans Light"/>
                <a:cs typeface="Open Sans Light"/>
                <a:sym typeface="Open Sans Light"/>
              </a:rPr>
              <a:t>August 20, 2020</a:t>
            </a:r>
            <a:endParaRPr sz="2500">
              <a:latin typeface="Open Sans Light"/>
              <a:ea typeface="Open Sans Light"/>
              <a:cs typeface="Open Sans Light"/>
              <a:sym typeface="Open Sans Light"/>
            </a:endParaRPr>
          </a:p>
        </p:txBody>
      </p:sp>
      <p:pic>
        <p:nvPicPr>
          <p:cNvPr id="57" name="Google Shape;57;p13"/>
          <p:cNvPicPr preferRelativeResize="0"/>
          <p:nvPr/>
        </p:nvPicPr>
        <p:blipFill>
          <a:blip r:embed="rId3">
            <a:alphaModFix/>
          </a:blip>
          <a:stretch>
            <a:fillRect/>
          </a:stretch>
        </p:blipFill>
        <p:spPr>
          <a:xfrm>
            <a:off x="65975" y="52925"/>
            <a:ext cx="3930349" cy="687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30" name="Google Shape;130;p22"/>
          <p:cNvPicPr preferRelativeResize="0"/>
          <p:nvPr/>
        </p:nvPicPr>
        <p:blipFill>
          <a:blip r:embed="rId3">
            <a:alphaModFix/>
          </a:blip>
          <a:stretch>
            <a:fillRect/>
          </a:stretch>
        </p:blipFill>
        <p:spPr>
          <a:xfrm>
            <a:off x="4388323" y="1191000"/>
            <a:ext cx="4651926" cy="3031499"/>
          </a:xfrm>
          <a:prstGeom prst="rect">
            <a:avLst/>
          </a:prstGeom>
          <a:noFill/>
          <a:ln>
            <a:noFill/>
          </a:ln>
        </p:spPr>
      </p:pic>
      <p:sp>
        <p:nvSpPr>
          <p:cNvPr id="127" name="Google Shape;127;p22"/>
          <p:cNvSpPr txBox="1">
            <a:spLocks noGrp="1"/>
          </p:cNvSpPr>
          <p:nvPr>
            <p:ph type="title"/>
          </p:nvPr>
        </p:nvSpPr>
        <p:spPr>
          <a:xfrm>
            <a:off x="688650" y="377700"/>
            <a:ext cx="7767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How do we combat imposter syndrome? </a:t>
            </a:r>
            <a:endParaRPr>
              <a:latin typeface="Open Sans Light"/>
              <a:ea typeface="Open Sans Light"/>
              <a:cs typeface="Open Sans Light"/>
              <a:sym typeface="Open Sans Light"/>
            </a:endParaRPr>
          </a:p>
        </p:txBody>
      </p:sp>
      <p:sp>
        <p:nvSpPr>
          <p:cNvPr id="128" name="Google Shape;128;p22"/>
          <p:cNvSpPr/>
          <p:nvPr/>
        </p:nvSpPr>
        <p:spPr>
          <a:xfrm>
            <a:off x="150" y="0"/>
            <a:ext cx="9144000" cy="3030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2"/>
          <p:cNvSpPr txBox="1"/>
          <p:nvPr/>
        </p:nvSpPr>
        <p:spPr>
          <a:xfrm>
            <a:off x="214556" y="1484300"/>
            <a:ext cx="4357444" cy="3031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Font typeface="Open Sans Light"/>
              <a:buChar char="●"/>
            </a:pPr>
            <a:r>
              <a:rPr lang="en" sz="1800" dirty="0">
                <a:solidFill>
                  <a:schemeClr val="dk1"/>
                </a:solidFill>
                <a:latin typeface="Open Sans Light"/>
                <a:ea typeface="Open Sans Light"/>
                <a:cs typeface="Open Sans Light"/>
                <a:sym typeface="Open Sans Light"/>
              </a:rPr>
              <a:t>Develop self-efficacy</a:t>
            </a:r>
            <a:r>
              <a:rPr lang="en" sz="1800" i="1" dirty="0">
                <a:solidFill>
                  <a:schemeClr val="dk1"/>
                </a:solidFill>
                <a:latin typeface="Open Sans Light"/>
                <a:ea typeface="Open Sans Light"/>
                <a:cs typeface="Open Sans Light"/>
                <a:sym typeface="Open Sans Light"/>
              </a:rPr>
              <a:t> </a:t>
            </a:r>
            <a:endParaRPr sz="1800" i="1" dirty="0">
              <a:solidFill>
                <a:schemeClr val="dk1"/>
              </a:solidFill>
              <a:latin typeface="Open Sans Light"/>
              <a:ea typeface="Open Sans Light"/>
              <a:cs typeface="Open Sans Light"/>
              <a:sym typeface="Open Sans Light"/>
            </a:endParaRPr>
          </a:p>
          <a:p>
            <a:pPr marL="457200" lvl="0" indent="-342900" algn="l" rtl="0">
              <a:spcBef>
                <a:spcPts val="0"/>
              </a:spcBef>
              <a:spcAft>
                <a:spcPts val="0"/>
              </a:spcAft>
              <a:buClr>
                <a:schemeClr val="dk1"/>
              </a:buClr>
              <a:buSzPts val="1800"/>
              <a:buFont typeface="Open Sans Light"/>
              <a:buChar char="●"/>
            </a:pPr>
            <a:r>
              <a:rPr lang="en" sz="1800" dirty="0">
                <a:solidFill>
                  <a:schemeClr val="dk1"/>
                </a:solidFill>
                <a:latin typeface="Open Sans Light"/>
                <a:ea typeface="Open Sans Light"/>
                <a:cs typeface="Open Sans Light"/>
                <a:sym typeface="Open Sans Light"/>
              </a:rPr>
              <a:t>Talk about your fears with trusted family, friends, and mentors </a:t>
            </a:r>
            <a:endParaRPr sz="1800" dirty="0">
              <a:solidFill>
                <a:schemeClr val="dk1"/>
              </a:solidFill>
              <a:latin typeface="Open Sans Light"/>
              <a:ea typeface="Open Sans Light"/>
              <a:cs typeface="Open Sans Light"/>
              <a:sym typeface="Open Sans Light"/>
            </a:endParaRPr>
          </a:p>
          <a:p>
            <a:pPr marL="457200" lvl="0" indent="-342900" algn="l" rtl="0">
              <a:spcBef>
                <a:spcPts val="0"/>
              </a:spcBef>
              <a:spcAft>
                <a:spcPts val="0"/>
              </a:spcAft>
              <a:buClr>
                <a:schemeClr val="dk1"/>
              </a:buClr>
              <a:buSzPts val="1800"/>
              <a:buFont typeface="Open Sans Light"/>
              <a:buChar char="●"/>
            </a:pPr>
            <a:r>
              <a:rPr lang="en" sz="1800" dirty="0">
                <a:solidFill>
                  <a:schemeClr val="dk1"/>
                </a:solidFill>
                <a:latin typeface="Open Sans Light"/>
                <a:ea typeface="Open Sans Light"/>
                <a:cs typeface="Open Sans Light"/>
                <a:sym typeface="Open Sans Light"/>
              </a:rPr>
              <a:t>Develop a new script </a:t>
            </a:r>
            <a:endParaRPr sz="1800" dirty="0">
              <a:solidFill>
                <a:schemeClr val="dk1"/>
              </a:solidFill>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sz="1800" dirty="0">
                <a:latin typeface="Open Sans Light"/>
                <a:ea typeface="Open Sans Light"/>
                <a:cs typeface="Open Sans Light"/>
                <a:sym typeface="Open Sans Light"/>
              </a:rPr>
              <a:t>Be curious</a:t>
            </a:r>
            <a:endParaRPr sz="1800" dirty="0">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sz="1800" dirty="0">
                <a:latin typeface="Open Sans Light"/>
                <a:ea typeface="Open Sans Light"/>
                <a:cs typeface="Open Sans Light"/>
                <a:sym typeface="Open Sans Light"/>
              </a:rPr>
              <a:t>Find a counselor to learn skills to deal with these fears</a:t>
            </a:r>
            <a:r>
              <a:rPr lang="en" sz="1800" i="1" dirty="0">
                <a:latin typeface="Open Sans Light"/>
                <a:ea typeface="Open Sans Light"/>
                <a:cs typeface="Open Sans Light"/>
                <a:sym typeface="Open Sans Light"/>
              </a:rPr>
              <a:t> </a:t>
            </a:r>
            <a:endParaRPr sz="1800" i="1" dirty="0">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sz="1800" i="1" dirty="0">
                <a:latin typeface="Open Sans Light"/>
                <a:ea typeface="Open Sans Light"/>
                <a:cs typeface="Open Sans Light"/>
                <a:sym typeface="Open Sans Light"/>
              </a:rPr>
              <a:t>Develop healthy coping mechanisms and self-care practices </a:t>
            </a:r>
            <a:endParaRPr sz="1800" i="1" dirty="0">
              <a:latin typeface="Open Sans Light"/>
              <a:ea typeface="Open Sans Light"/>
              <a:cs typeface="Open Sans Light"/>
              <a:sym typeface="Open Sans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Developing healthy coping mechanisms</a:t>
            </a:r>
            <a:endParaRPr>
              <a:latin typeface="Open Sans Light"/>
              <a:ea typeface="Open Sans Light"/>
              <a:cs typeface="Open Sans Light"/>
              <a:sym typeface="Open Sans Light"/>
            </a:endParaRPr>
          </a:p>
        </p:txBody>
      </p:sp>
      <p:sp>
        <p:nvSpPr>
          <p:cNvPr id="136" name="Google Shape;136;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When feeling stressed, our resources for coping are surpassed</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Developing </a:t>
            </a:r>
            <a:r>
              <a:rPr lang="en" i="1" u="sng">
                <a:latin typeface="Open Sans Light"/>
                <a:ea typeface="Open Sans Light"/>
                <a:cs typeface="Open Sans Light"/>
                <a:sym typeface="Open Sans Light"/>
              </a:rPr>
              <a:t>coping self-efficacy</a:t>
            </a:r>
            <a:r>
              <a:rPr lang="en">
                <a:latin typeface="Open Sans Light"/>
                <a:ea typeface="Open Sans Light"/>
                <a:cs typeface="Open Sans Light"/>
                <a:sym typeface="Open Sans Light"/>
              </a:rPr>
              <a:t> can help us lower our stress level </a:t>
            </a:r>
            <a:endParaRPr>
              <a:latin typeface="Open Sans Light"/>
              <a:ea typeface="Open Sans Light"/>
              <a:cs typeface="Open Sans Light"/>
              <a:sym typeface="Open Sans Light"/>
            </a:endParaRPr>
          </a:p>
          <a:p>
            <a:pPr marL="0" lvl="0" indent="0" algn="l" rtl="0">
              <a:spcBef>
                <a:spcPts val="0"/>
              </a:spcBef>
              <a:spcAft>
                <a:spcPts val="0"/>
              </a:spcAft>
              <a:buNone/>
            </a:pP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AutoNum type="arabicPeriod"/>
            </a:pPr>
            <a:r>
              <a:rPr lang="en">
                <a:latin typeface="Open Sans Light"/>
                <a:ea typeface="Open Sans Light"/>
                <a:cs typeface="Open Sans Light"/>
                <a:sym typeface="Open Sans Light"/>
              </a:rPr>
              <a:t>Recognize that you are experiencing stress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AutoNum type="arabicPeriod"/>
            </a:pPr>
            <a:r>
              <a:rPr lang="en">
                <a:latin typeface="Open Sans Light"/>
                <a:ea typeface="Open Sans Light"/>
                <a:cs typeface="Open Sans Light"/>
                <a:sym typeface="Open Sans Light"/>
              </a:rPr>
              <a:t>Assess whether the stressful situation is </a:t>
            </a:r>
            <a:r>
              <a:rPr lang="en" i="1" u="sng">
                <a:latin typeface="Open Sans Light"/>
                <a:ea typeface="Open Sans Light"/>
                <a:cs typeface="Open Sans Light"/>
                <a:sym typeface="Open Sans Light"/>
              </a:rPr>
              <a:t>changeable</a:t>
            </a:r>
            <a:r>
              <a:rPr lang="en">
                <a:latin typeface="Open Sans Light"/>
                <a:ea typeface="Open Sans Light"/>
                <a:cs typeface="Open Sans Light"/>
                <a:sym typeface="Open Sans Light"/>
              </a:rPr>
              <a:t> or </a:t>
            </a:r>
            <a:r>
              <a:rPr lang="en" i="1" u="sng">
                <a:latin typeface="Open Sans Light"/>
                <a:ea typeface="Open Sans Light"/>
                <a:cs typeface="Open Sans Light"/>
                <a:sym typeface="Open Sans Light"/>
              </a:rPr>
              <a:t>unchangeable</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AutoNum type="arabicPeriod"/>
            </a:pPr>
            <a:r>
              <a:rPr lang="en">
                <a:latin typeface="Open Sans Light"/>
                <a:ea typeface="Open Sans Light"/>
                <a:cs typeface="Open Sans Light"/>
                <a:sym typeface="Open Sans Light"/>
              </a:rPr>
              <a:t>Utilize effective coping strategies given the type of situation </a:t>
            </a:r>
            <a:endParaRPr>
              <a:latin typeface="Open Sans Light"/>
              <a:ea typeface="Open Sans Light"/>
              <a:cs typeface="Open Sans Light"/>
              <a:sym typeface="Open Sans Light"/>
            </a:endParaRPr>
          </a:p>
          <a:p>
            <a:pPr marL="0" lvl="0" indent="0" algn="l" rtl="0">
              <a:spcBef>
                <a:spcPts val="1600"/>
              </a:spcBef>
              <a:spcAft>
                <a:spcPts val="1600"/>
              </a:spcAft>
              <a:buNone/>
            </a:pPr>
            <a:endParaRPr>
              <a:latin typeface="Open Sans Light"/>
              <a:ea typeface="Open Sans Light"/>
              <a:cs typeface="Open Sans Light"/>
              <a:sym typeface="Open Sans Light"/>
            </a:endParaRPr>
          </a:p>
        </p:txBody>
      </p:sp>
      <p:sp>
        <p:nvSpPr>
          <p:cNvPr id="137" name="Google Shape;137;p23"/>
          <p:cNvSpPr/>
          <p:nvPr/>
        </p:nvSpPr>
        <p:spPr>
          <a:xfrm>
            <a:off x="150" y="0"/>
            <a:ext cx="9144000" cy="303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Developing healthy coping mechanisms</a:t>
            </a:r>
            <a:endParaRPr>
              <a:latin typeface="Open Sans Light"/>
              <a:ea typeface="Open Sans Light"/>
              <a:cs typeface="Open Sans Light"/>
              <a:sym typeface="Open Sans Light"/>
            </a:endParaRPr>
          </a:p>
        </p:txBody>
      </p:sp>
      <p:sp>
        <p:nvSpPr>
          <p:cNvPr id="143" name="Google Shape;143;p24"/>
          <p:cNvSpPr txBox="1">
            <a:spLocks noGrp="1"/>
          </p:cNvSpPr>
          <p:nvPr>
            <p:ph type="body" idx="1"/>
          </p:nvPr>
        </p:nvSpPr>
        <p:spPr>
          <a:xfrm>
            <a:off x="311700" y="1152475"/>
            <a:ext cx="4260300" cy="3625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Changeable stressors require </a:t>
            </a:r>
            <a:r>
              <a:rPr lang="en" b="1" i="1" u="sng">
                <a:latin typeface="Open Sans"/>
                <a:ea typeface="Open Sans"/>
                <a:cs typeface="Open Sans"/>
                <a:sym typeface="Open Sans"/>
              </a:rPr>
              <a:t>problem-focused coping</a:t>
            </a:r>
            <a:r>
              <a:rPr lang="en" b="1">
                <a:latin typeface="Open Sans"/>
                <a:ea typeface="Open Sans"/>
                <a:cs typeface="Open Sans"/>
                <a:sym typeface="Open Sans"/>
              </a:rPr>
              <a:t> </a:t>
            </a:r>
            <a:endParaRPr b="1">
              <a:latin typeface="Open Sans"/>
              <a:ea typeface="Open Sans"/>
              <a:cs typeface="Open Sans"/>
              <a:sym typeface="Open Sans"/>
            </a:endParaRPr>
          </a:p>
          <a:p>
            <a:pPr marL="914400" lvl="1" indent="-317500" algn="l" rtl="0">
              <a:spcBef>
                <a:spcPts val="0"/>
              </a:spcBef>
              <a:spcAft>
                <a:spcPts val="0"/>
              </a:spcAft>
              <a:buSzPts val="1400"/>
              <a:buFont typeface="Open Sans Light"/>
              <a:buChar char="○"/>
            </a:pPr>
            <a:r>
              <a:rPr lang="en">
                <a:latin typeface="Open Sans Light"/>
                <a:ea typeface="Open Sans Light"/>
                <a:cs typeface="Open Sans Light"/>
                <a:sym typeface="Open Sans Light"/>
              </a:rPr>
              <a:t>Engaging in actions that can help to address problems that cause stress </a:t>
            </a:r>
            <a:br>
              <a:rPr lang="en">
                <a:latin typeface="Open Sans Light"/>
                <a:ea typeface="Open Sans Light"/>
                <a:cs typeface="Open Sans Light"/>
                <a:sym typeface="Open Sans Light"/>
              </a:rPr>
            </a:b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Unchangeable stressors require </a:t>
            </a:r>
            <a:r>
              <a:rPr lang="en" b="1" i="1" u="sng">
                <a:latin typeface="Open Sans"/>
                <a:ea typeface="Open Sans"/>
                <a:cs typeface="Open Sans"/>
                <a:sym typeface="Open Sans"/>
              </a:rPr>
              <a:t>emotion-focused coping</a:t>
            </a:r>
            <a:endParaRPr b="1">
              <a:latin typeface="Open Sans"/>
              <a:ea typeface="Open Sans"/>
              <a:cs typeface="Open Sans"/>
              <a:sym typeface="Open Sans"/>
            </a:endParaRPr>
          </a:p>
          <a:p>
            <a:pPr marL="914400" lvl="1" indent="-317500" algn="l" rtl="0">
              <a:spcBef>
                <a:spcPts val="0"/>
              </a:spcBef>
              <a:spcAft>
                <a:spcPts val="0"/>
              </a:spcAft>
              <a:buSzPts val="1400"/>
              <a:buFont typeface="Open Sans Light"/>
              <a:buChar char="○"/>
            </a:pPr>
            <a:r>
              <a:rPr lang="en">
                <a:latin typeface="Open Sans Light"/>
                <a:ea typeface="Open Sans Light"/>
                <a:cs typeface="Open Sans Light"/>
                <a:sym typeface="Open Sans Light"/>
              </a:rPr>
              <a:t>Working to adjust your emotional response to a stressor  </a:t>
            </a:r>
            <a:endParaRPr>
              <a:latin typeface="Open Sans Light"/>
              <a:ea typeface="Open Sans Light"/>
              <a:cs typeface="Open Sans Light"/>
              <a:sym typeface="Open Sans Light"/>
            </a:endParaRPr>
          </a:p>
          <a:p>
            <a:pPr marL="457200" lvl="0" indent="0" algn="l" rtl="0">
              <a:spcBef>
                <a:spcPts val="0"/>
              </a:spcBef>
              <a:spcAft>
                <a:spcPts val="0"/>
              </a:spcAft>
              <a:buNone/>
            </a:pP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Stressful situations often require </a:t>
            </a:r>
            <a:r>
              <a:rPr lang="en" i="1" u="sng">
                <a:latin typeface="Open Sans Light"/>
                <a:ea typeface="Open Sans Light"/>
                <a:cs typeface="Open Sans Light"/>
                <a:sym typeface="Open Sans Light"/>
              </a:rPr>
              <a:t>both</a:t>
            </a:r>
            <a:r>
              <a:rPr lang="en">
                <a:latin typeface="Open Sans Light"/>
                <a:ea typeface="Open Sans Light"/>
                <a:cs typeface="Open Sans Light"/>
                <a:sym typeface="Open Sans Light"/>
              </a:rPr>
              <a:t> types of coping </a:t>
            </a:r>
            <a:endParaRPr>
              <a:latin typeface="Open Sans Light"/>
              <a:ea typeface="Open Sans Light"/>
              <a:cs typeface="Open Sans Light"/>
              <a:sym typeface="Open Sans Light"/>
            </a:endParaRPr>
          </a:p>
          <a:p>
            <a:pPr marL="0" lvl="0" indent="0" algn="l" rtl="0">
              <a:spcBef>
                <a:spcPts val="1600"/>
              </a:spcBef>
              <a:spcAft>
                <a:spcPts val="1600"/>
              </a:spcAft>
              <a:buNone/>
            </a:pPr>
            <a:endParaRPr>
              <a:latin typeface="Open Sans Light"/>
              <a:ea typeface="Open Sans Light"/>
              <a:cs typeface="Open Sans Light"/>
              <a:sym typeface="Open Sans Light"/>
            </a:endParaRPr>
          </a:p>
        </p:txBody>
      </p:sp>
      <p:sp>
        <p:nvSpPr>
          <p:cNvPr id="144" name="Google Shape;144;p24"/>
          <p:cNvSpPr/>
          <p:nvPr/>
        </p:nvSpPr>
        <p:spPr>
          <a:xfrm>
            <a:off x="150" y="0"/>
            <a:ext cx="9144000" cy="303000"/>
          </a:xfrm>
          <a:prstGeom prst="rect">
            <a:avLst/>
          </a:prstGeom>
          <a:solidFill>
            <a:srgbClr val="D9E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5" name="Google Shape;145;p24"/>
          <p:cNvPicPr preferRelativeResize="0"/>
          <p:nvPr/>
        </p:nvPicPr>
        <p:blipFill>
          <a:blip r:embed="rId3">
            <a:alphaModFix/>
          </a:blip>
          <a:stretch>
            <a:fillRect/>
          </a:stretch>
        </p:blipFill>
        <p:spPr>
          <a:xfrm>
            <a:off x="4572000" y="1400588"/>
            <a:ext cx="4380274" cy="2920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11700" y="3792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What is self-care and mindfulness? </a:t>
            </a:r>
            <a:endParaRPr>
              <a:latin typeface="Open Sans Light"/>
              <a:ea typeface="Open Sans Light"/>
              <a:cs typeface="Open Sans Light"/>
              <a:sym typeface="Open Sans Light"/>
            </a:endParaRPr>
          </a:p>
        </p:txBody>
      </p:sp>
      <p:sp>
        <p:nvSpPr>
          <p:cNvPr id="151" name="Google Shape;151;p25"/>
          <p:cNvSpPr txBox="1">
            <a:spLocks noGrp="1"/>
          </p:cNvSpPr>
          <p:nvPr>
            <p:ph type="body" idx="1"/>
          </p:nvPr>
        </p:nvSpPr>
        <p:spPr>
          <a:xfrm>
            <a:off x="249556" y="1319025"/>
            <a:ext cx="39192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i="1" dirty="0">
                <a:latin typeface="Open Sans Light"/>
                <a:ea typeface="Open Sans Light"/>
                <a:cs typeface="Open Sans Light"/>
                <a:sym typeface="Open Sans Light"/>
              </a:rPr>
              <a:t>Self-care: </a:t>
            </a:r>
            <a:r>
              <a:rPr lang="en" sz="2200" dirty="0">
                <a:solidFill>
                  <a:schemeClr val="dk1"/>
                </a:solidFill>
                <a:latin typeface="Open Sans Light"/>
                <a:ea typeface="Open Sans Light"/>
                <a:cs typeface="Open Sans Light"/>
                <a:sym typeface="Open Sans Light"/>
              </a:rPr>
              <a:t>the activities we deliberately do in order to take care of our health</a:t>
            </a:r>
            <a:endParaRPr sz="2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None/>
            </a:pPr>
            <a:endParaRPr sz="2200" i="1" dirty="0">
              <a:latin typeface="Open Sans Light"/>
              <a:ea typeface="Open Sans Light"/>
              <a:cs typeface="Open Sans Light"/>
              <a:sym typeface="Open Sans Light"/>
            </a:endParaRPr>
          </a:p>
          <a:p>
            <a:pPr marL="0" lvl="0" indent="0" algn="l" rtl="0">
              <a:spcBef>
                <a:spcPts val="0"/>
              </a:spcBef>
              <a:spcAft>
                <a:spcPts val="0"/>
              </a:spcAft>
              <a:buNone/>
            </a:pPr>
            <a:r>
              <a:rPr lang="en" sz="2200" i="1" dirty="0">
                <a:latin typeface="Open Sans Light"/>
                <a:ea typeface="Open Sans Light"/>
                <a:cs typeface="Open Sans Light"/>
                <a:sym typeface="Open Sans Light"/>
              </a:rPr>
              <a:t>Mindfulness: </a:t>
            </a:r>
            <a:r>
              <a:rPr lang="en" sz="2200" dirty="0">
                <a:solidFill>
                  <a:schemeClr val="dk1"/>
                </a:solidFill>
                <a:latin typeface="Open Sans Light"/>
                <a:ea typeface="Open Sans Light"/>
                <a:cs typeface="Open Sans Light"/>
                <a:sym typeface="Open Sans Light"/>
              </a:rPr>
              <a:t>our ability to sit with our emotions without judging them or immediately acting on them </a:t>
            </a:r>
            <a:endParaRPr sz="2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None/>
            </a:pPr>
            <a:endParaRPr sz="2200" dirty="0">
              <a:latin typeface="Open Sans Light"/>
              <a:ea typeface="Open Sans Light"/>
              <a:cs typeface="Open Sans Light"/>
              <a:sym typeface="Open Sans Light"/>
            </a:endParaRPr>
          </a:p>
        </p:txBody>
      </p:sp>
      <p:sp>
        <p:nvSpPr>
          <p:cNvPr id="152" name="Google Shape;152;p25"/>
          <p:cNvSpPr/>
          <p:nvPr/>
        </p:nvSpPr>
        <p:spPr>
          <a:xfrm>
            <a:off x="150" y="0"/>
            <a:ext cx="9144000" cy="303000"/>
          </a:xfrm>
          <a:prstGeom prst="rect">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3" name="Google Shape;153;p25"/>
          <p:cNvPicPr preferRelativeResize="0"/>
          <p:nvPr/>
        </p:nvPicPr>
        <p:blipFill>
          <a:blip r:embed="rId3">
            <a:alphaModFix/>
          </a:blip>
          <a:stretch>
            <a:fillRect/>
          </a:stretch>
        </p:blipFill>
        <p:spPr>
          <a:xfrm>
            <a:off x="4230900" y="1394400"/>
            <a:ext cx="4833524" cy="30209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26"/>
          <p:cNvPicPr preferRelativeResize="0"/>
          <p:nvPr/>
        </p:nvPicPr>
        <p:blipFill>
          <a:blip r:embed="rId3">
            <a:alphaModFix/>
          </a:blip>
          <a:stretch>
            <a:fillRect/>
          </a:stretch>
        </p:blipFill>
        <p:spPr>
          <a:xfrm>
            <a:off x="5507938" y="1184275"/>
            <a:ext cx="3351423" cy="3248376"/>
          </a:xfrm>
          <a:prstGeom prst="rect">
            <a:avLst/>
          </a:prstGeom>
          <a:noFill/>
          <a:ln>
            <a:noFill/>
          </a:ln>
        </p:spPr>
      </p:pic>
      <p:sp>
        <p:nvSpPr>
          <p:cNvPr id="159" name="Google Shape;159;p26"/>
          <p:cNvSpPr txBox="1">
            <a:spLocks noGrp="1"/>
          </p:cNvSpPr>
          <p:nvPr>
            <p:ph type="body" idx="1"/>
          </p:nvPr>
        </p:nvSpPr>
        <p:spPr>
          <a:xfrm>
            <a:off x="193450" y="1184275"/>
            <a:ext cx="5217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i="1" dirty="0">
                <a:latin typeface="Open Sans Light"/>
                <a:ea typeface="Open Sans Light"/>
                <a:cs typeface="Open Sans Light"/>
                <a:sym typeface="Open Sans Light"/>
              </a:rPr>
              <a:t>Physical: </a:t>
            </a:r>
            <a:r>
              <a:rPr lang="en" sz="1700" dirty="0">
                <a:solidFill>
                  <a:schemeClr val="dk1"/>
                </a:solidFill>
                <a:latin typeface="Open Sans Light"/>
                <a:ea typeface="Open Sans Light"/>
                <a:cs typeface="Open Sans Light"/>
                <a:sym typeface="Open Sans Light"/>
              </a:rPr>
              <a:t>getting enough sleep and proper nutrition, moving your body (exercise, going for a walk) </a:t>
            </a:r>
            <a:endParaRPr sz="1700" dirty="0">
              <a:solidFill>
                <a:schemeClr val="dk1"/>
              </a:solidFill>
              <a:latin typeface="Open Sans Light"/>
              <a:ea typeface="Open Sans Light"/>
              <a:cs typeface="Open Sans Light"/>
              <a:sym typeface="Open Sans Light"/>
            </a:endParaRPr>
          </a:p>
          <a:p>
            <a:pPr marL="0" lvl="0" indent="0" algn="l" rtl="0">
              <a:spcBef>
                <a:spcPts val="1600"/>
              </a:spcBef>
              <a:spcAft>
                <a:spcPts val="0"/>
              </a:spcAft>
              <a:buNone/>
            </a:pPr>
            <a:r>
              <a:rPr lang="en" sz="1700" i="1" dirty="0">
                <a:latin typeface="Open Sans Light"/>
                <a:ea typeface="Open Sans Light"/>
                <a:cs typeface="Open Sans Light"/>
                <a:sym typeface="Open Sans Light"/>
              </a:rPr>
              <a:t>Emotional: </a:t>
            </a:r>
            <a:r>
              <a:rPr lang="en" sz="1700" dirty="0">
                <a:solidFill>
                  <a:schemeClr val="dk1"/>
                </a:solidFill>
                <a:latin typeface="Open Sans Light"/>
                <a:ea typeface="Open Sans Light"/>
                <a:cs typeface="Open Sans Light"/>
                <a:sym typeface="Open Sans Light"/>
              </a:rPr>
              <a:t>seeing a therapist, developing hobbies like writing in a journal</a:t>
            </a:r>
            <a:endParaRPr sz="1700" dirty="0">
              <a:solidFill>
                <a:schemeClr val="dk1"/>
              </a:solidFill>
              <a:latin typeface="Open Sans Light"/>
              <a:ea typeface="Open Sans Light"/>
              <a:cs typeface="Open Sans Light"/>
              <a:sym typeface="Open Sans Light"/>
            </a:endParaRPr>
          </a:p>
          <a:p>
            <a:pPr marL="0" lvl="0" indent="0" algn="l" rtl="0">
              <a:spcBef>
                <a:spcPts val="1600"/>
              </a:spcBef>
              <a:spcAft>
                <a:spcPts val="0"/>
              </a:spcAft>
              <a:buNone/>
            </a:pPr>
            <a:r>
              <a:rPr lang="en" sz="1700" i="1" dirty="0">
                <a:latin typeface="Open Sans Light"/>
                <a:ea typeface="Open Sans Light"/>
                <a:cs typeface="Open Sans Light"/>
                <a:sym typeface="Open Sans Light"/>
              </a:rPr>
              <a:t>Social: </a:t>
            </a:r>
            <a:r>
              <a:rPr lang="en" sz="1700" dirty="0">
                <a:solidFill>
                  <a:srgbClr val="000000"/>
                </a:solidFill>
                <a:latin typeface="Open Sans Light"/>
                <a:ea typeface="Open Sans Light"/>
                <a:cs typeface="Open Sans Light"/>
                <a:sym typeface="Open Sans Light"/>
              </a:rPr>
              <a:t>attending a </a:t>
            </a:r>
            <a:r>
              <a:rPr lang="en" sz="1700" dirty="0">
                <a:solidFill>
                  <a:schemeClr val="dk1"/>
                </a:solidFill>
                <a:latin typeface="Open Sans Light"/>
                <a:ea typeface="Open Sans Light"/>
                <a:cs typeface="Open Sans Light"/>
                <a:sym typeface="Open Sans Light"/>
              </a:rPr>
              <a:t>virtual happy hour with friends</a:t>
            </a:r>
            <a:endParaRPr sz="1700" dirty="0">
              <a:solidFill>
                <a:schemeClr val="dk1"/>
              </a:solidFill>
              <a:latin typeface="Open Sans Light"/>
              <a:ea typeface="Open Sans Light"/>
              <a:cs typeface="Open Sans Light"/>
              <a:sym typeface="Open Sans Light"/>
            </a:endParaRPr>
          </a:p>
          <a:p>
            <a:pPr marL="0" lvl="0" indent="0" algn="l" rtl="0">
              <a:spcBef>
                <a:spcPts val="1600"/>
              </a:spcBef>
              <a:spcAft>
                <a:spcPts val="0"/>
              </a:spcAft>
              <a:buNone/>
            </a:pPr>
            <a:r>
              <a:rPr lang="en" sz="1700" i="1" dirty="0">
                <a:latin typeface="Open Sans Light"/>
                <a:ea typeface="Open Sans Light"/>
                <a:cs typeface="Open Sans Light"/>
                <a:sym typeface="Open Sans Light"/>
              </a:rPr>
              <a:t>Mental:</a:t>
            </a:r>
            <a:r>
              <a:rPr lang="en" sz="1700" dirty="0">
                <a:latin typeface="Open Sans Light"/>
                <a:ea typeface="Open Sans Light"/>
                <a:cs typeface="Open Sans Light"/>
                <a:sym typeface="Open Sans Light"/>
              </a:rPr>
              <a:t> </a:t>
            </a:r>
            <a:r>
              <a:rPr lang="en" sz="1700" dirty="0">
                <a:solidFill>
                  <a:schemeClr val="dk1"/>
                </a:solidFill>
                <a:latin typeface="Open Sans Light"/>
                <a:ea typeface="Open Sans Light"/>
                <a:cs typeface="Open Sans Light"/>
                <a:sym typeface="Open Sans Light"/>
              </a:rPr>
              <a:t>learning a new subject, maintaining a healthy inner dialogue </a:t>
            </a:r>
            <a:endParaRPr sz="1700" dirty="0">
              <a:solidFill>
                <a:schemeClr val="dk1"/>
              </a:solidFill>
              <a:latin typeface="Open Sans Light"/>
              <a:ea typeface="Open Sans Light"/>
              <a:cs typeface="Open Sans Light"/>
              <a:sym typeface="Open Sans Light"/>
            </a:endParaRPr>
          </a:p>
          <a:p>
            <a:pPr marL="0" lvl="0" indent="0" algn="l" rtl="0">
              <a:spcBef>
                <a:spcPts val="1600"/>
              </a:spcBef>
              <a:spcAft>
                <a:spcPts val="0"/>
              </a:spcAft>
              <a:buNone/>
            </a:pPr>
            <a:r>
              <a:rPr lang="en" sz="1700" i="1" dirty="0">
                <a:latin typeface="Open Sans Light"/>
                <a:ea typeface="Open Sans Light"/>
                <a:cs typeface="Open Sans Light"/>
                <a:sym typeface="Open Sans Light"/>
              </a:rPr>
              <a:t>Spiritual:</a:t>
            </a:r>
            <a:r>
              <a:rPr lang="en" sz="1700" dirty="0">
                <a:solidFill>
                  <a:schemeClr val="dk1"/>
                </a:solidFill>
                <a:latin typeface="Open Sans Light"/>
                <a:ea typeface="Open Sans Light"/>
                <a:cs typeface="Open Sans Light"/>
                <a:sym typeface="Open Sans Light"/>
              </a:rPr>
              <a:t> journaling, yoga, mindful meditation </a:t>
            </a:r>
            <a:endParaRPr sz="1700" dirty="0">
              <a:solidFill>
                <a:schemeClr val="dk1"/>
              </a:solidFill>
              <a:latin typeface="Open Sans Light"/>
              <a:ea typeface="Open Sans Light"/>
              <a:cs typeface="Open Sans Light"/>
              <a:sym typeface="Open Sans Light"/>
            </a:endParaRPr>
          </a:p>
          <a:p>
            <a:pPr marL="0" lvl="0" indent="0" algn="l" rtl="0">
              <a:spcBef>
                <a:spcPts val="1600"/>
              </a:spcBef>
              <a:spcAft>
                <a:spcPts val="0"/>
              </a:spcAft>
              <a:buNone/>
            </a:pPr>
            <a:endParaRPr sz="1700" dirty="0">
              <a:solidFill>
                <a:schemeClr val="dk1"/>
              </a:solidFill>
              <a:latin typeface="Open Sans Light"/>
              <a:ea typeface="Open Sans Light"/>
              <a:cs typeface="Open Sans Light"/>
              <a:sym typeface="Open Sans Light"/>
            </a:endParaRPr>
          </a:p>
          <a:p>
            <a:pPr marL="0" lvl="0" indent="0" algn="l" rtl="0">
              <a:spcBef>
                <a:spcPts val="1600"/>
              </a:spcBef>
              <a:spcAft>
                <a:spcPts val="0"/>
              </a:spcAft>
              <a:buNone/>
            </a:pPr>
            <a:endParaRPr sz="1900" i="1" dirty="0">
              <a:latin typeface="Open Sans Light"/>
              <a:ea typeface="Open Sans Light"/>
              <a:cs typeface="Open Sans Light"/>
              <a:sym typeface="Open Sans Light"/>
            </a:endParaRPr>
          </a:p>
        </p:txBody>
      </p:sp>
      <p:sp>
        <p:nvSpPr>
          <p:cNvPr id="160" name="Google Shape;160;p26"/>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How can we practice self-care and mindfulness? </a:t>
            </a:r>
            <a:endParaRPr>
              <a:latin typeface="Open Sans Light"/>
              <a:ea typeface="Open Sans Light"/>
              <a:cs typeface="Open Sans Light"/>
              <a:sym typeface="Open Sans Light"/>
            </a:endParaRPr>
          </a:p>
        </p:txBody>
      </p:sp>
      <p:sp>
        <p:nvSpPr>
          <p:cNvPr id="161" name="Google Shape;161;p26"/>
          <p:cNvSpPr/>
          <p:nvPr/>
        </p:nvSpPr>
        <p:spPr>
          <a:xfrm>
            <a:off x="150" y="0"/>
            <a:ext cx="9144000" cy="303000"/>
          </a:xfrm>
          <a:prstGeom prst="rect">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txBox="1"/>
          <p:nvPr/>
        </p:nvSpPr>
        <p:spPr>
          <a:xfrm>
            <a:off x="7183650" y="4675400"/>
            <a:ext cx="19605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https://umwellness.wordpress.com/8-dimensions-of-wellness/</a:t>
            </a:r>
            <a:endParaRPr sz="1000" i="1">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Tips for self-care and wellness during grad school </a:t>
            </a:r>
            <a:endParaRPr>
              <a:latin typeface="Open Sans Light"/>
              <a:ea typeface="Open Sans Light"/>
              <a:cs typeface="Open Sans Light"/>
              <a:sym typeface="Open Sans Light"/>
            </a:endParaRPr>
          </a:p>
        </p:txBody>
      </p:sp>
      <p:sp>
        <p:nvSpPr>
          <p:cNvPr id="168" name="Google Shape;168;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Start and end your day with a relaxing activity or ritual</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Maintain separation between home and lab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Incorporate mindfulness into your everyday life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Unplug from technology daily</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Set boundaries and be assertive in prioritizing your well-being</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Tell someone if you’re feeling stressed</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Take breaks and time off</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Utilize support systems </a:t>
            </a:r>
            <a:endParaRPr>
              <a:latin typeface="Open Sans Light"/>
              <a:ea typeface="Open Sans Light"/>
              <a:cs typeface="Open Sans Light"/>
              <a:sym typeface="Open Sans Light"/>
            </a:endParaRPr>
          </a:p>
          <a:p>
            <a:pPr marL="0" lvl="0" indent="0" algn="l" rtl="0">
              <a:spcBef>
                <a:spcPts val="1600"/>
              </a:spcBef>
              <a:spcAft>
                <a:spcPts val="0"/>
              </a:spcAft>
              <a:buNone/>
            </a:pPr>
            <a:endParaRPr i="1">
              <a:latin typeface="Open Sans Light"/>
              <a:ea typeface="Open Sans Light"/>
              <a:cs typeface="Open Sans Light"/>
              <a:sym typeface="Open Sans Light"/>
            </a:endParaRPr>
          </a:p>
        </p:txBody>
      </p:sp>
      <p:sp>
        <p:nvSpPr>
          <p:cNvPr id="169" name="Google Shape;169;p27"/>
          <p:cNvSpPr/>
          <p:nvPr/>
        </p:nvSpPr>
        <p:spPr>
          <a:xfrm>
            <a:off x="150" y="0"/>
            <a:ext cx="9144000" cy="303000"/>
          </a:xfrm>
          <a:prstGeom prst="rect">
            <a:avLst/>
          </a:prstGeom>
          <a:solidFill>
            <a:srgbClr val="D9D2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7"/>
          <p:cNvSpPr txBox="1"/>
          <p:nvPr/>
        </p:nvSpPr>
        <p:spPr>
          <a:xfrm>
            <a:off x="80800" y="4488875"/>
            <a:ext cx="2637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a:latin typeface="Open Sans Light"/>
                <a:ea typeface="Open Sans Light"/>
                <a:cs typeface="Open Sans Light"/>
                <a:sym typeface="Open Sans Light"/>
              </a:rPr>
              <a:t>Source: Andrea Gray </a:t>
            </a:r>
            <a:endParaRPr sz="1500" i="1">
              <a:latin typeface="Open Sans Light"/>
              <a:ea typeface="Open Sans Light"/>
              <a:cs typeface="Open Sans Light"/>
              <a:sym typeface="Open Sans Light"/>
            </a:endParaRPr>
          </a:p>
          <a:p>
            <a:pPr marL="0" lvl="0" indent="0" algn="l" rtl="0">
              <a:spcBef>
                <a:spcPts val="0"/>
              </a:spcBef>
              <a:spcAft>
                <a:spcPts val="0"/>
              </a:spcAft>
              <a:buNone/>
            </a:pPr>
            <a:r>
              <a:rPr lang="en" sz="1500" i="1">
                <a:latin typeface="Open Sans Light"/>
                <a:ea typeface="Open Sans Light"/>
                <a:cs typeface="Open Sans Light"/>
                <a:sym typeface="Open Sans Light"/>
              </a:rPr>
              <a:t>The Rutgers iJOBS Blog</a:t>
            </a:r>
            <a:endParaRPr sz="1500" i="1">
              <a:latin typeface="Open Sans Light"/>
              <a:ea typeface="Open Sans Light"/>
              <a:cs typeface="Open Sans Light"/>
              <a:sym typeface="Open Sans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Take Home Messages </a:t>
            </a:r>
            <a:endParaRPr>
              <a:latin typeface="Open Sans Light"/>
              <a:ea typeface="Open Sans Light"/>
              <a:cs typeface="Open Sans Light"/>
              <a:sym typeface="Open Sans Light"/>
            </a:endParaRPr>
          </a:p>
        </p:txBody>
      </p:sp>
      <p:sp>
        <p:nvSpPr>
          <p:cNvPr id="176" name="Google Shape;176;p28"/>
          <p:cNvSpPr txBox="1">
            <a:spLocks noGrp="1"/>
          </p:cNvSpPr>
          <p:nvPr>
            <p:ph type="body" idx="1"/>
          </p:nvPr>
        </p:nvSpPr>
        <p:spPr>
          <a:xfrm>
            <a:off x="458550" y="1298175"/>
            <a:ext cx="8226900" cy="3416400"/>
          </a:xfrm>
          <a:prstGeom prst="rect">
            <a:avLst/>
          </a:prstGeom>
        </p:spPr>
        <p:txBody>
          <a:bodyPr spcFirstLastPara="1" wrap="square" lIns="91425" tIns="91425" rIns="91425" bIns="91425" anchor="t" anchorCtr="0">
            <a:noAutofit/>
          </a:bodyPr>
          <a:lstStyle/>
          <a:p>
            <a:pPr marL="457200" lvl="0" indent="-368300" algn="l" rtl="0">
              <a:spcBef>
                <a:spcPts val="0"/>
              </a:spcBef>
              <a:spcAft>
                <a:spcPts val="0"/>
              </a:spcAft>
              <a:buSzPts val="2200"/>
              <a:buFont typeface="Open Sans Light"/>
              <a:buChar char="●"/>
            </a:pPr>
            <a:r>
              <a:rPr lang="en" sz="2200" i="1" u="sng">
                <a:latin typeface="Open Sans Light"/>
                <a:ea typeface="Open Sans Light"/>
                <a:cs typeface="Open Sans Light"/>
                <a:sym typeface="Open Sans Light"/>
              </a:rPr>
              <a:t>Wellness</a:t>
            </a:r>
            <a:r>
              <a:rPr lang="en" sz="2200">
                <a:latin typeface="Open Sans Light"/>
                <a:ea typeface="Open Sans Light"/>
                <a:cs typeface="Open Sans Light"/>
                <a:sym typeface="Open Sans Light"/>
              </a:rPr>
              <a:t> is critical to living a higher quality life</a:t>
            </a:r>
            <a:endParaRPr sz="2200">
              <a:latin typeface="Open Sans Light"/>
              <a:ea typeface="Open Sans Light"/>
              <a:cs typeface="Open Sans Light"/>
              <a:sym typeface="Open Sans Light"/>
            </a:endParaRPr>
          </a:p>
          <a:p>
            <a:pPr marL="457200" lvl="0" indent="-368300" algn="l" rtl="0">
              <a:spcBef>
                <a:spcPts val="0"/>
              </a:spcBef>
              <a:spcAft>
                <a:spcPts val="0"/>
              </a:spcAft>
              <a:buSzPts val="2200"/>
              <a:buFont typeface="Open Sans Light"/>
              <a:buChar char="●"/>
            </a:pPr>
            <a:r>
              <a:rPr lang="en" sz="2200">
                <a:latin typeface="Open Sans Light"/>
                <a:ea typeface="Open Sans Light"/>
                <a:cs typeface="Open Sans Light"/>
                <a:sym typeface="Open Sans Light"/>
              </a:rPr>
              <a:t>Our wellness can be challenged by stressors, such as </a:t>
            </a:r>
            <a:r>
              <a:rPr lang="en" sz="2200" i="1" u="sng">
                <a:latin typeface="Open Sans Light"/>
                <a:ea typeface="Open Sans Light"/>
                <a:cs typeface="Open Sans Light"/>
                <a:sym typeface="Open Sans Light"/>
              </a:rPr>
              <a:t>imposter syndrome </a:t>
            </a:r>
            <a:endParaRPr sz="2200" i="1" u="sng">
              <a:latin typeface="Open Sans Light"/>
              <a:ea typeface="Open Sans Light"/>
              <a:cs typeface="Open Sans Light"/>
              <a:sym typeface="Open Sans Light"/>
            </a:endParaRPr>
          </a:p>
          <a:p>
            <a:pPr marL="457200" lvl="0" indent="-368300" algn="l" rtl="0">
              <a:spcBef>
                <a:spcPts val="0"/>
              </a:spcBef>
              <a:spcAft>
                <a:spcPts val="0"/>
              </a:spcAft>
              <a:buSzPts val="2200"/>
              <a:buFont typeface="Open Sans Light"/>
              <a:buChar char="●"/>
            </a:pPr>
            <a:r>
              <a:rPr lang="en" sz="2200">
                <a:latin typeface="Open Sans Light"/>
                <a:ea typeface="Open Sans Light"/>
                <a:cs typeface="Open Sans Light"/>
                <a:sym typeface="Open Sans Light"/>
              </a:rPr>
              <a:t>We can combat stressors developing healthy </a:t>
            </a:r>
            <a:r>
              <a:rPr lang="en" sz="2200" i="1" u="sng">
                <a:latin typeface="Open Sans Light"/>
                <a:ea typeface="Open Sans Light"/>
                <a:cs typeface="Open Sans Light"/>
                <a:sym typeface="Open Sans Light"/>
              </a:rPr>
              <a:t>coping mechanisms</a:t>
            </a:r>
            <a:r>
              <a:rPr lang="en" sz="2200">
                <a:latin typeface="Open Sans Light"/>
                <a:ea typeface="Open Sans Light"/>
                <a:cs typeface="Open Sans Light"/>
                <a:sym typeface="Open Sans Light"/>
              </a:rPr>
              <a:t> and practicing a </a:t>
            </a:r>
            <a:r>
              <a:rPr lang="en" sz="2200" i="1" u="sng">
                <a:latin typeface="Open Sans Light"/>
                <a:ea typeface="Open Sans Light"/>
                <a:cs typeface="Open Sans Light"/>
                <a:sym typeface="Open Sans Light"/>
              </a:rPr>
              <a:t>regular self-care routine</a:t>
            </a:r>
            <a:r>
              <a:rPr lang="en" sz="2200">
                <a:latin typeface="Open Sans Light"/>
                <a:ea typeface="Open Sans Light"/>
                <a:cs typeface="Open Sans Light"/>
                <a:sym typeface="Open Sans Light"/>
              </a:rPr>
              <a:t> </a:t>
            </a:r>
            <a:endParaRPr sz="2200">
              <a:latin typeface="Open Sans Light"/>
              <a:ea typeface="Open Sans Light"/>
              <a:cs typeface="Open Sans Light"/>
              <a:sym typeface="Open Sans Light"/>
            </a:endParaRPr>
          </a:p>
        </p:txBody>
      </p:sp>
      <p:sp>
        <p:nvSpPr>
          <p:cNvPr id="177" name="Google Shape;177;p28"/>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311700" y="3317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Resources</a:t>
            </a:r>
            <a:endParaRPr>
              <a:latin typeface="Open Sans Light"/>
              <a:ea typeface="Open Sans Light"/>
              <a:cs typeface="Open Sans Light"/>
              <a:sym typeface="Open Sans Light"/>
            </a:endParaRPr>
          </a:p>
        </p:txBody>
      </p:sp>
      <p:sp>
        <p:nvSpPr>
          <p:cNvPr id="183" name="Google Shape;183;p29"/>
          <p:cNvSpPr txBox="1">
            <a:spLocks noGrp="1"/>
          </p:cNvSpPr>
          <p:nvPr>
            <p:ph type="body" idx="1"/>
          </p:nvPr>
        </p:nvSpPr>
        <p:spPr>
          <a:xfrm>
            <a:off x="311700" y="904400"/>
            <a:ext cx="8520600" cy="412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i="1" dirty="0">
                <a:latin typeface="Open Sans"/>
                <a:ea typeface="Open Sans"/>
                <a:cs typeface="Open Sans"/>
                <a:sym typeface="Open Sans"/>
              </a:rPr>
              <a:t>Penn</a:t>
            </a:r>
            <a:endParaRPr b="1" i="1" dirty="0">
              <a:latin typeface="Open Sans"/>
              <a:ea typeface="Open Sans"/>
              <a:cs typeface="Open Sans"/>
              <a:sym typeface="Open Sans"/>
            </a:endParaRPr>
          </a:p>
          <a:p>
            <a:pPr marL="457200" lvl="0" indent="-330200" algn="l" rtl="0">
              <a:spcBef>
                <a:spcPts val="0"/>
              </a:spcBef>
              <a:spcAft>
                <a:spcPts val="0"/>
              </a:spcAft>
              <a:buSzPts val="1600"/>
              <a:buFont typeface="Open Sans Light"/>
              <a:buChar char="●"/>
            </a:pPr>
            <a:r>
              <a:rPr lang="en" sz="1600" dirty="0">
                <a:latin typeface="Open Sans Light"/>
                <a:ea typeface="Open Sans Light"/>
                <a:cs typeface="Open Sans Light"/>
                <a:sym typeface="Open Sans Light"/>
              </a:rPr>
              <a:t>Counseling and Psychological Services: </a:t>
            </a:r>
            <a:r>
              <a:rPr lang="en" sz="1400" u="sng" dirty="0">
                <a:solidFill>
                  <a:schemeClr val="hlink"/>
                </a:solidFill>
                <a:latin typeface="Open Sans Light"/>
                <a:ea typeface="Open Sans Light"/>
                <a:cs typeface="Open Sans Light"/>
                <a:sym typeface="Open Sans Light"/>
                <a:hlinkClick r:id="rId3"/>
              </a:rPr>
              <a:t>https://caps.wellness.upenn.edu/</a:t>
            </a:r>
            <a:endParaRPr sz="1400" dirty="0">
              <a:latin typeface="Open Sans Light"/>
              <a:ea typeface="Open Sans Light"/>
              <a:cs typeface="Open Sans Light"/>
              <a:sym typeface="Open Sans Light"/>
            </a:endParaRPr>
          </a:p>
          <a:p>
            <a:pPr marL="457200" lvl="0" indent="-330200" algn="l" rtl="0">
              <a:spcBef>
                <a:spcPts val="0"/>
              </a:spcBef>
              <a:spcAft>
                <a:spcPts val="0"/>
              </a:spcAft>
              <a:buSzPts val="1600"/>
              <a:buFont typeface="Open Sans Light"/>
              <a:buChar char="●"/>
            </a:pPr>
            <a:r>
              <a:rPr lang="en" sz="1600" dirty="0">
                <a:latin typeface="Open Sans Light"/>
                <a:ea typeface="Open Sans Light"/>
                <a:cs typeface="Open Sans Light"/>
                <a:sym typeface="Open Sans Light"/>
              </a:rPr>
              <a:t>Student Health Service: </a:t>
            </a:r>
            <a:r>
              <a:rPr lang="en" sz="1400" u="sng" dirty="0">
                <a:solidFill>
                  <a:schemeClr val="hlink"/>
                </a:solidFill>
                <a:latin typeface="Open Sans Light"/>
                <a:ea typeface="Open Sans Light"/>
                <a:cs typeface="Open Sans Light"/>
                <a:sym typeface="Open Sans Light"/>
                <a:hlinkClick r:id="rId4"/>
              </a:rPr>
              <a:t>https://shs.wellness.upenn.edu</a:t>
            </a:r>
            <a:r>
              <a:rPr lang="en" sz="1600" dirty="0">
                <a:latin typeface="Open Sans Light"/>
                <a:ea typeface="Open Sans Light"/>
                <a:cs typeface="Open Sans Light"/>
                <a:sym typeface="Open Sans Light"/>
              </a:rPr>
              <a:t> </a:t>
            </a:r>
            <a:endParaRPr sz="1600" dirty="0">
              <a:latin typeface="Open Sans Light"/>
              <a:ea typeface="Open Sans Light"/>
              <a:cs typeface="Open Sans Light"/>
              <a:sym typeface="Open Sans Light"/>
            </a:endParaRPr>
          </a:p>
          <a:p>
            <a:pPr marL="457200" lvl="0" indent="-330200" algn="l" rtl="0">
              <a:spcBef>
                <a:spcPts val="0"/>
              </a:spcBef>
              <a:spcAft>
                <a:spcPts val="0"/>
              </a:spcAft>
              <a:buSzPts val="1600"/>
              <a:buFont typeface="Open Sans Light"/>
              <a:buChar char="●"/>
            </a:pPr>
            <a:r>
              <a:rPr lang="en" sz="1600" dirty="0">
                <a:latin typeface="Open Sans Light"/>
                <a:ea typeface="Open Sans Light"/>
                <a:cs typeface="Open Sans Light"/>
                <a:sym typeface="Open Sans Light"/>
              </a:rPr>
              <a:t>Campus Health: </a:t>
            </a:r>
            <a:r>
              <a:rPr lang="en" sz="1400" u="sng" dirty="0">
                <a:solidFill>
                  <a:schemeClr val="hlink"/>
                </a:solidFill>
                <a:latin typeface="Open Sans Light"/>
                <a:ea typeface="Open Sans Light"/>
                <a:cs typeface="Open Sans Light"/>
                <a:sym typeface="Open Sans Light"/>
                <a:hlinkClick r:id="rId5"/>
              </a:rPr>
              <a:t>https://campushealth.wellness.upenn.edu/</a:t>
            </a:r>
            <a:endParaRPr sz="1400" dirty="0">
              <a:latin typeface="Open Sans Light"/>
              <a:ea typeface="Open Sans Light"/>
              <a:cs typeface="Open Sans Light"/>
              <a:sym typeface="Open Sans Light"/>
            </a:endParaRPr>
          </a:p>
          <a:p>
            <a:pPr marL="457200" lvl="0" indent="-330200" algn="l" rtl="0">
              <a:spcBef>
                <a:spcPts val="0"/>
              </a:spcBef>
              <a:spcAft>
                <a:spcPts val="0"/>
              </a:spcAft>
              <a:buSzPts val="1600"/>
              <a:buFont typeface="Open Sans Light"/>
              <a:buChar char="●"/>
            </a:pPr>
            <a:r>
              <a:rPr lang="en" sz="1600" dirty="0">
                <a:latin typeface="Open Sans Light"/>
                <a:ea typeface="Open Sans Light"/>
                <a:cs typeface="Open Sans Light"/>
                <a:sym typeface="Open Sans Light"/>
              </a:rPr>
              <a:t>Wellness at Penn: </a:t>
            </a:r>
            <a:r>
              <a:rPr lang="en" sz="1400" u="sng" dirty="0">
                <a:solidFill>
                  <a:schemeClr val="hlink"/>
                </a:solidFill>
                <a:latin typeface="Open Sans Light"/>
                <a:ea typeface="Open Sans Light"/>
                <a:cs typeface="Open Sans Light"/>
                <a:sym typeface="Open Sans Light"/>
                <a:hlinkClick r:id="rId6"/>
              </a:rPr>
              <a:t>https://www.wellnessatpenn.com </a:t>
            </a:r>
            <a:endParaRPr sz="1400" dirty="0">
              <a:latin typeface="Open Sans Light"/>
              <a:ea typeface="Open Sans Light"/>
              <a:cs typeface="Open Sans Light"/>
              <a:sym typeface="Open Sans Light"/>
            </a:endParaRPr>
          </a:p>
          <a:p>
            <a:pPr marL="0" lvl="0" indent="0" algn="l" rtl="0">
              <a:spcBef>
                <a:spcPts val="0"/>
              </a:spcBef>
              <a:spcAft>
                <a:spcPts val="0"/>
              </a:spcAft>
              <a:buNone/>
            </a:pPr>
            <a:endParaRPr sz="1000" dirty="0">
              <a:latin typeface="Open Sans Light"/>
              <a:ea typeface="Open Sans Light"/>
              <a:cs typeface="Open Sans Light"/>
              <a:sym typeface="Open Sans Light"/>
            </a:endParaRPr>
          </a:p>
          <a:p>
            <a:pPr marL="0" lvl="0" indent="0" algn="l" rtl="0">
              <a:spcBef>
                <a:spcPts val="0"/>
              </a:spcBef>
              <a:spcAft>
                <a:spcPts val="0"/>
              </a:spcAft>
              <a:buNone/>
            </a:pPr>
            <a:r>
              <a:rPr lang="en" b="1" i="1" dirty="0">
                <a:latin typeface="Open Sans"/>
                <a:ea typeface="Open Sans"/>
                <a:cs typeface="Open Sans"/>
                <a:sym typeface="Open Sans"/>
              </a:rPr>
              <a:t>Courses: </a:t>
            </a:r>
            <a:endParaRPr b="1" i="1" dirty="0">
              <a:latin typeface="Open Sans"/>
              <a:ea typeface="Open Sans"/>
              <a:cs typeface="Open Sans"/>
              <a:sym typeface="Open Sans"/>
            </a:endParaRPr>
          </a:p>
          <a:p>
            <a:pPr marL="457200" lvl="0" indent="-330200" algn="l" rtl="0">
              <a:spcBef>
                <a:spcPts val="0"/>
              </a:spcBef>
              <a:spcAft>
                <a:spcPts val="0"/>
              </a:spcAft>
              <a:buSzPts val="1600"/>
              <a:buFont typeface="Open Sans Light"/>
              <a:buChar char="●"/>
            </a:pPr>
            <a:r>
              <a:rPr lang="en" sz="1600" dirty="0">
                <a:latin typeface="Open Sans Light"/>
                <a:ea typeface="Open Sans Light"/>
                <a:cs typeface="Open Sans Light"/>
                <a:sym typeface="Open Sans Light"/>
              </a:rPr>
              <a:t>MED 589: Mindfulness Meditation and Mind-Body Medicine</a:t>
            </a:r>
            <a:endParaRPr sz="1600" dirty="0">
              <a:latin typeface="Open Sans Light"/>
              <a:ea typeface="Open Sans Light"/>
              <a:cs typeface="Open Sans Light"/>
              <a:sym typeface="Open Sans Light"/>
            </a:endParaRPr>
          </a:p>
          <a:p>
            <a:pPr marL="457200" lvl="0" indent="-330200" algn="l" rtl="0">
              <a:spcBef>
                <a:spcPts val="0"/>
              </a:spcBef>
              <a:spcAft>
                <a:spcPts val="0"/>
              </a:spcAft>
              <a:buSzPts val="1600"/>
              <a:buFont typeface="Open Sans Light"/>
              <a:buChar char="●"/>
            </a:pPr>
            <a:r>
              <a:rPr lang="en" sz="1600" dirty="0">
                <a:latin typeface="Open Sans Light"/>
                <a:ea typeface="Open Sans Light"/>
                <a:cs typeface="Open Sans Light"/>
                <a:sym typeface="Open Sans Light"/>
              </a:rPr>
              <a:t>Mindfulness-Based Stress Reduction (MBSR) workshops (</a:t>
            </a:r>
            <a:r>
              <a:rPr lang="en" sz="1600" i="1" dirty="0">
                <a:latin typeface="Open Sans Light"/>
                <a:ea typeface="Open Sans Light"/>
                <a:cs typeface="Open Sans Light"/>
                <a:sym typeface="Open Sans Light"/>
              </a:rPr>
              <a:t>offered through CAPS</a:t>
            </a:r>
            <a:r>
              <a:rPr lang="en" sz="1600" dirty="0">
                <a:latin typeface="Open Sans Light"/>
                <a:ea typeface="Open Sans Light"/>
                <a:cs typeface="Open Sans Light"/>
                <a:sym typeface="Open Sans Light"/>
              </a:rPr>
              <a:t>)  </a:t>
            </a:r>
            <a:endParaRPr sz="1600" dirty="0">
              <a:latin typeface="Open Sans Light"/>
              <a:ea typeface="Open Sans Light"/>
              <a:cs typeface="Open Sans Light"/>
              <a:sym typeface="Open Sans Light"/>
            </a:endParaRPr>
          </a:p>
          <a:p>
            <a:pPr marL="457200" lvl="0" indent="-330200" algn="l" rtl="0">
              <a:spcBef>
                <a:spcPts val="0"/>
              </a:spcBef>
              <a:spcAft>
                <a:spcPts val="0"/>
              </a:spcAft>
              <a:buSzPts val="1600"/>
              <a:buFont typeface="Open Sans Light"/>
              <a:buChar char="●"/>
            </a:pPr>
            <a:r>
              <a:rPr lang="en" sz="1600" dirty="0">
                <a:latin typeface="Open Sans Light"/>
                <a:ea typeface="Open Sans Light"/>
                <a:cs typeface="Open Sans Light"/>
                <a:sym typeface="Open Sans Light"/>
              </a:rPr>
              <a:t>The Penn Program for Mindfulness: </a:t>
            </a:r>
            <a:r>
              <a:rPr lang="en" sz="1400" u="sng" dirty="0">
                <a:solidFill>
                  <a:schemeClr val="hlink"/>
                </a:solidFill>
                <a:latin typeface="Open Sans Light"/>
                <a:ea typeface="Open Sans Light"/>
                <a:cs typeface="Open Sans Light"/>
                <a:sym typeface="Open Sans Light"/>
                <a:hlinkClick r:id="rId7"/>
              </a:rPr>
              <a:t>http://bit.ly/PennMindfulness</a:t>
            </a:r>
            <a:r>
              <a:rPr lang="en" sz="1600" dirty="0">
                <a:latin typeface="Open Sans Light"/>
                <a:ea typeface="Open Sans Light"/>
                <a:cs typeface="Open Sans Light"/>
                <a:sym typeface="Open Sans Light"/>
              </a:rPr>
              <a:t>  </a:t>
            </a:r>
            <a:endParaRPr sz="1400" dirty="0">
              <a:latin typeface="Open Sans Light"/>
              <a:ea typeface="Open Sans Light"/>
              <a:cs typeface="Open Sans Light"/>
              <a:sym typeface="Open Sans Light"/>
            </a:endParaRPr>
          </a:p>
          <a:p>
            <a:pPr marL="457200" lvl="0" indent="0" algn="l" rtl="0">
              <a:spcBef>
                <a:spcPts val="0"/>
              </a:spcBef>
              <a:spcAft>
                <a:spcPts val="0"/>
              </a:spcAft>
              <a:buNone/>
            </a:pPr>
            <a:endParaRPr sz="1000" dirty="0">
              <a:latin typeface="Open Sans Light"/>
              <a:ea typeface="Open Sans Light"/>
              <a:cs typeface="Open Sans Light"/>
              <a:sym typeface="Open Sans Light"/>
            </a:endParaRPr>
          </a:p>
          <a:p>
            <a:pPr marL="0" lvl="0" indent="0" algn="l" rtl="0">
              <a:spcBef>
                <a:spcPts val="0"/>
              </a:spcBef>
              <a:spcAft>
                <a:spcPts val="0"/>
              </a:spcAft>
              <a:buNone/>
            </a:pPr>
            <a:r>
              <a:rPr lang="en" b="1" i="1" dirty="0">
                <a:latin typeface="Open Sans"/>
                <a:ea typeface="Open Sans"/>
                <a:cs typeface="Open Sans"/>
                <a:sym typeface="Open Sans"/>
              </a:rPr>
              <a:t>Other</a:t>
            </a:r>
            <a:endParaRPr b="1" i="1" dirty="0">
              <a:latin typeface="Open Sans"/>
              <a:ea typeface="Open Sans"/>
              <a:cs typeface="Open Sans"/>
              <a:sym typeface="Open Sans"/>
            </a:endParaRPr>
          </a:p>
          <a:p>
            <a:pPr marL="457200" lvl="0" indent="-330200" algn="l" rtl="0">
              <a:spcBef>
                <a:spcPts val="0"/>
              </a:spcBef>
              <a:spcAft>
                <a:spcPts val="0"/>
              </a:spcAft>
              <a:buSzPts val="1600"/>
              <a:buFont typeface="Open Sans Light"/>
              <a:buChar char="●"/>
            </a:pPr>
            <a:r>
              <a:rPr lang="en" sz="1600" dirty="0">
                <a:latin typeface="Open Sans Light"/>
                <a:ea typeface="Open Sans Light"/>
                <a:cs typeface="Open Sans Light"/>
                <a:sym typeface="Open Sans Light"/>
              </a:rPr>
              <a:t>NIH Office of Intramural Training and Education</a:t>
            </a:r>
            <a:endParaRPr sz="1600" dirty="0">
              <a:latin typeface="Open Sans Light"/>
              <a:ea typeface="Open Sans Light"/>
              <a:cs typeface="Open Sans Light"/>
              <a:sym typeface="Open Sans Light"/>
            </a:endParaRPr>
          </a:p>
          <a:p>
            <a:pPr marL="914400" lvl="1" indent="-317500" algn="l" rtl="0">
              <a:spcBef>
                <a:spcPts val="0"/>
              </a:spcBef>
              <a:spcAft>
                <a:spcPts val="0"/>
              </a:spcAft>
              <a:buSzPts val="1400"/>
              <a:buFont typeface="Open Sans Light"/>
              <a:buChar char="○"/>
            </a:pPr>
            <a:r>
              <a:rPr lang="en" dirty="0">
                <a:latin typeface="Open Sans Light"/>
                <a:ea typeface="Open Sans Light"/>
                <a:cs typeface="Open Sans Light"/>
                <a:sym typeface="Open Sans Light"/>
              </a:rPr>
              <a:t>Dr. Sharon Milgram (@</a:t>
            </a:r>
            <a:r>
              <a:rPr lang="en" dirty="0" err="1">
                <a:latin typeface="Open Sans Light"/>
                <a:ea typeface="Open Sans Light"/>
                <a:cs typeface="Open Sans Light"/>
                <a:sym typeface="Open Sans Light"/>
              </a:rPr>
              <a:t>sharonmilgram</a:t>
            </a:r>
            <a:r>
              <a:rPr lang="en" dirty="0">
                <a:latin typeface="Open Sans Light"/>
                <a:ea typeface="Open Sans Light"/>
                <a:cs typeface="Open Sans Light"/>
                <a:sym typeface="Open Sans Light"/>
              </a:rPr>
              <a:t>) - “Becoming a Resilient Scientist Series” </a:t>
            </a:r>
            <a:endParaRPr dirty="0">
              <a:latin typeface="Open Sans Light"/>
              <a:ea typeface="Open Sans Light"/>
              <a:cs typeface="Open Sans Light"/>
              <a:sym typeface="Open Sans Light"/>
            </a:endParaRPr>
          </a:p>
          <a:p>
            <a:pPr marL="914400" lvl="1" indent="-317500" algn="l" rtl="0">
              <a:spcBef>
                <a:spcPts val="0"/>
              </a:spcBef>
              <a:spcAft>
                <a:spcPts val="0"/>
              </a:spcAft>
              <a:buSzPts val="1400"/>
              <a:buFont typeface="Open Sans Light"/>
              <a:buChar char="○"/>
            </a:pPr>
            <a:r>
              <a:rPr lang="en" u="sng" dirty="0">
                <a:solidFill>
                  <a:schemeClr val="hlink"/>
                </a:solidFill>
                <a:latin typeface="Open Sans Light"/>
                <a:ea typeface="Open Sans Light"/>
                <a:cs typeface="Open Sans Light"/>
                <a:sym typeface="Open Sans Light"/>
                <a:hlinkClick r:id="rId8"/>
              </a:rPr>
              <a:t>www.training.nih.gov</a:t>
            </a:r>
            <a:r>
              <a:rPr lang="en" dirty="0">
                <a:latin typeface="Open Sans Light"/>
                <a:ea typeface="Open Sans Light"/>
                <a:cs typeface="Open Sans Light"/>
                <a:sym typeface="Open Sans Light"/>
              </a:rPr>
              <a:t> </a:t>
            </a:r>
            <a:endParaRPr dirty="0">
              <a:latin typeface="Open Sans Light"/>
              <a:ea typeface="Open Sans Light"/>
              <a:cs typeface="Open Sans Light"/>
              <a:sym typeface="Open Sans Light"/>
            </a:endParaRPr>
          </a:p>
        </p:txBody>
      </p:sp>
      <p:sp>
        <p:nvSpPr>
          <p:cNvPr id="184" name="Google Shape;184;p29"/>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References </a:t>
            </a:r>
            <a:endParaRPr>
              <a:latin typeface="Open Sans Light"/>
              <a:ea typeface="Open Sans Light"/>
              <a:cs typeface="Open Sans Light"/>
              <a:sym typeface="Open Sans Light"/>
            </a:endParaRPr>
          </a:p>
        </p:txBody>
      </p:sp>
      <p:sp>
        <p:nvSpPr>
          <p:cNvPr id="190" name="Google Shape;190;p30"/>
          <p:cNvSpPr txBox="1">
            <a:spLocks noGrp="1"/>
          </p:cNvSpPr>
          <p:nvPr>
            <p:ph type="body" idx="1"/>
          </p:nvPr>
        </p:nvSpPr>
        <p:spPr>
          <a:xfrm>
            <a:off x="311700" y="1152475"/>
            <a:ext cx="8217900" cy="34164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SzPts val="1200"/>
              <a:buFont typeface="Open Sans Light"/>
              <a:buChar char="●"/>
            </a:pPr>
            <a:r>
              <a:rPr lang="en" sz="1200">
                <a:latin typeface="Open Sans Light"/>
                <a:ea typeface="Open Sans Light"/>
                <a:cs typeface="Open Sans Light"/>
                <a:sym typeface="Open Sans Light"/>
              </a:rPr>
              <a:t>Wellness at Penn (2020). </a:t>
            </a:r>
            <a:r>
              <a:rPr lang="en" sz="1200" u="sng">
                <a:solidFill>
                  <a:schemeClr val="hlink"/>
                </a:solidFill>
                <a:latin typeface="Open Sans Light"/>
                <a:ea typeface="Open Sans Light"/>
                <a:cs typeface="Open Sans Light"/>
                <a:sym typeface="Open Sans Light"/>
                <a:hlinkClick r:id="rId3"/>
              </a:rPr>
              <a:t>https://www.wellnessatpenn.com/about/</a:t>
            </a:r>
            <a:endParaRPr sz="1200">
              <a:latin typeface="Open Sans Light"/>
              <a:ea typeface="Open Sans Light"/>
              <a:cs typeface="Open Sans Light"/>
              <a:sym typeface="Open Sans Light"/>
            </a:endParaRPr>
          </a:p>
          <a:p>
            <a:pPr marL="457200" lvl="0" indent="-304800" algn="l" rtl="0">
              <a:spcBef>
                <a:spcPts val="0"/>
              </a:spcBef>
              <a:spcAft>
                <a:spcPts val="0"/>
              </a:spcAft>
              <a:buSzPts val="1200"/>
              <a:buFont typeface="Open Sans Light"/>
              <a:buChar char="●"/>
            </a:pPr>
            <a:r>
              <a:rPr lang="en" sz="1200">
                <a:latin typeface="Open Sans Light"/>
                <a:ea typeface="Open Sans Light"/>
                <a:cs typeface="Open Sans Light"/>
                <a:sym typeface="Open Sans Light"/>
              </a:rPr>
              <a:t>Scott, E. (2020). 5 Self-Care Practices for Every Area of Your Life. </a:t>
            </a:r>
            <a:r>
              <a:rPr lang="en" sz="1200" u="sng">
                <a:solidFill>
                  <a:schemeClr val="hlink"/>
                </a:solidFill>
                <a:latin typeface="Open Sans Light"/>
                <a:ea typeface="Open Sans Light"/>
                <a:cs typeface="Open Sans Light"/>
                <a:sym typeface="Open Sans Light"/>
                <a:hlinkClick r:id="rId4"/>
              </a:rPr>
              <a:t>https://www.verywellmind.com/self-care-strategies-overall-stress-reduction-3144729</a:t>
            </a:r>
            <a:endParaRPr sz="1200">
              <a:latin typeface="Open Sans Light"/>
              <a:ea typeface="Open Sans Light"/>
              <a:cs typeface="Open Sans Light"/>
              <a:sym typeface="Open Sans Light"/>
            </a:endParaRPr>
          </a:p>
          <a:p>
            <a:pPr marL="457200" lvl="0" indent="-304800" algn="l" rtl="0">
              <a:spcBef>
                <a:spcPts val="0"/>
              </a:spcBef>
              <a:spcAft>
                <a:spcPts val="0"/>
              </a:spcAft>
              <a:buSzPts val="1200"/>
              <a:buFont typeface="Open Sans Light"/>
              <a:buChar char="●"/>
            </a:pPr>
            <a:r>
              <a:rPr lang="en" sz="1200">
                <a:latin typeface="Open Sans Light"/>
                <a:ea typeface="Open Sans Light"/>
                <a:cs typeface="Open Sans Light"/>
                <a:sym typeface="Open Sans Light"/>
              </a:rPr>
              <a:t>Gray, A. (2015). Stress and Burnout in Graduate School: Recognizing, Preventing, and Recovering. </a:t>
            </a:r>
            <a:r>
              <a:rPr lang="en" sz="1200" u="sng">
                <a:solidFill>
                  <a:schemeClr val="hlink"/>
                </a:solidFill>
                <a:latin typeface="Open Sans Light"/>
                <a:ea typeface="Open Sans Light"/>
                <a:cs typeface="Open Sans Light"/>
                <a:sym typeface="Open Sans Light"/>
                <a:hlinkClick r:id="rId5"/>
              </a:rPr>
              <a:t>http://ijobs.rutgers.edu/wordpress/author/andreag/</a:t>
            </a:r>
            <a:endParaRPr sz="1200">
              <a:latin typeface="Open Sans Light"/>
              <a:ea typeface="Open Sans Light"/>
              <a:cs typeface="Open Sans Light"/>
              <a:sym typeface="Open Sans Light"/>
            </a:endParaRPr>
          </a:p>
          <a:p>
            <a:pPr marL="457200" lvl="0" indent="-304800" algn="l" rtl="0">
              <a:spcBef>
                <a:spcPts val="0"/>
              </a:spcBef>
              <a:spcAft>
                <a:spcPts val="0"/>
              </a:spcAft>
              <a:buSzPts val="1200"/>
              <a:buFont typeface="Open Sans Light"/>
              <a:buChar char="●"/>
            </a:pPr>
            <a:r>
              <a:rPr lang="en" sz="1200">
                <a:latin typeface="Open Sans Light"/>
                <a:ea typeface="Open Sans Light"/>
                <a:cs typeface="Open Sans Light"/>
                <a:sym typeface="Open Sans Light"/>
              </a:rPr>
              <a:t>Miller, W. (2019). 5 Types of Self-Care (And Practice Ideas for Each!). </a:t>
            </a:r>
            <a:r>
              <a:rPr lang="en" sz="1200" u="sng">
                <a:solidFill>
                  <a:schemeClr val="accent5"/>
                </a:solidFill>
                <a:latin typeface="Open Sans Light"/>
                <a:ea typeface="Open Sans Light"/>
                <a:cs typeface="Open Sans Light"/>
                <a:sym typeface="Open Sans Light"/>
                <a:hlinkClick r:id="rId6"/>
              </a:rPr>
              <a:t>https://medium.com/@wendymillermeditation/5-types-of-self-care-and-practice-ideas-for-each-9e88a61c6bb0</a:t>
            </a:r>
            <a:endParaRPr sz="1200">
              <a:solidFill>
                <a:schemeClr val="dk1"/>
              </a:solidFill>
              <a:latin typeface="Open Sans Light"/>
              <a:ea typeface="Open Sans Light"/>
              <a:cs typeface="Open Sans Light"/>
              <a:sym typeface="Open Sans Light"/>
            </a:endParaRPr>
          </a:p>
          <a:p>
            <a:pPr marL="457200" lvl="0" indent="-304800" algn="l" rtl="0">
              <a:spcBef>
                <a:spcPts val="0"/>
              </a:spcBef>
              <a:spcAft>
                <a:spcPts val="0"/>
              </a:spcAft>
              <a:buSzPts val="1200"/>
              <a:buFont typeface="Open Sans Light"/>
              <a:buChar char="●"/>
            </a:pPr>
            <a:r>
              <a:rPr lang="en" sz="1200">
                <a:latin typeface="Open Sans Light"/>
                <a:ea typeface="Open Sans Light"/>
                <a:cs typeface="Open Sans Light"/>
                <a:sym typeface="Open Sans Light"/>
              </a:rPr>
              <a:t>Kaatz, A. (2018). Coping Efficacy. </a:t>
            </a:r>
            <a:endParaRPr sz="1200">
              <a:latin typeface="Open Sans Light"/>
              <a:ea typeface="Open Sans Light"/>
              <a:cs typeface="Open Sans Light"/>
              <a:sym typeface="Open Sans Light"/>
            </a:endParaRPr>
          </a:p>
          <a:p>
            <a:pPr marL="457200" lvl="0" indent="-304800" algn="l" rtl="0">
              <a:spcBef>
                <a:spcPts val="0"/>
              </a:spcBef>
              <a:spcAft>
                <a:spcPts val="0"/>
              </a:spcAft>
              <a:buSzPts val="1200"/>
              <a:buFont typeface="Open Sans Light"/>
              <a:buChar char="●"/>
            </a:pPr>
            <a:r>
              <a:rPr lang="en" sz="1200">
                <a:latin typeface="Open Sans Light"/>
                <a:ea typeface="Open Sans Light"/>
                <a:cs typeface="Open Sans Light"/>
                <a:sym typeface="Open Sans Light"/>
              </a:rPr>
              <a:t>Branchaw, J. L., Butz, A. R., &amp; Smith A. (2018). Entering Research (2nd ed.). New York: Macmillan.</a:t>
            </a:r>
            <a:endParaRPr sz="1200">
              <a:latin typeface="Open Sans Light"/>
              <a:ea typeface="Open Sans Light"/>
              <a:cs typeface="Open Sans Light"/>
              <a:sym typeface="Open Sans Light"/>
            </a:endParaRPr>
          </a:p>
          <a:p>
            <a:pPr marL="457200" lvl="0" indent="-304800" algn="l" rtl="0">
              <a:spcBef>
                <a:spcPts val="0"/>
              </a:spcBef>
              <a:spcAft>
                <a:spcPts val="0"/>
              </a:spcAft>
              <a:buSzPts val="1200"/>
              <a:buFont typeface="Open Sans Light"/>
              <a:buChar char="●"/>
            </a:pPr>
            <a:r>
              <a:rPr lang="en" sz="1200">
                <a:latin typeface="Open Sans Light"/>
                <a:ea typeface="Open Sans Light"/>
                <a:cs typeface="Open Sans Light"/>
                <a:sym typeface="Open Sans Light"/>
              </a:rPr>
              <a:t>Sheridan, M.J. (2020) Stress Management and Wellness for Scientists workshop. NIH OITE </a:t>
            </a:r>
            <a:endParaRPr sz="1200">
              <a:latin typeface="Open Sans Light"/>
              <a:ea typeface="Open Sans Light"/>
              <a:cs typeface="Open Sans Light"/>
              <a:sym typeface="Open Sans Light"/>
            </a:endParaRPr>
          </a:p>
          <a:p>
            <a:pPr marL="457200" lvl="0" indent="-304800" algn="l" rtl="0">
              <a:spcBef>
                <a:spcPts val="0"/>
              </a:spcBef>
              <a:spcAft>
                <a:spcPts val="0"/>
              </a:spcAft>
              <a:buSzPts val="1200"/>
              <a:buFont typeface="Open Sans Light"/>
              <a:buChar char="●"/>
            </a:pPr>
            <a:r>
              <a:rPr lang="en" sz="1200">
                <a:latin typeface="Open Sans Light"/>
                <a:ea typeface="Open Sans Light"/>
                <a:cs typeface="Open Sans Light"/>
                <a:sym typeface="Open Sans Light"/>
              </a:rPr>
              <a:t>Milgram, S. L. (2020) Becoming a Resilient Scientist. NIH OITE </a:t>
            </a:r>
            <a:r>
              <a:rPr lang="en" sz="1200">
                <a:solidFill>
                  <a:schemeClr val="dk1"/>
                </a:solidFill>
                <a:latin typeface="Open Sans Light"/>
                <a:ea typeface="Open Sans Light"/>
                <a:cs typeface="Open Sans Light"/>
                <a:sym typeface="Open Sans Light"/>
              </a:rPr>
              <a:t/>
            </a:r>
            <a:br>
              <a:rPr lang="en" sz="1200">
                <a:solidFill>
                  <a:schemeClr val="dk1"/>
                </a:solidFill>
                <a:latin typeface="Open Sans Light"/>
                <a:ea typeface="Open Sans Light"/>
                <a:cs typeface="Open Sans Light"/>
                <a:sym typeface="Open Sans Light"/>
              </a:rPr>
            </a:br>
            <a:r>
              <a:rPr lang="en" sz="1200">
                <a:solidFill>
                  <a:schemeClr val="dk1"/>
                </a:solidFill>
                <a:latin typeface="Open Sans Light"/>
                <a:ea typeface="Open Sans Light"/>
                <a:cs typeface="Open Sans Light"/>
                <a:sym typeface="Open Sans Light"/>
              </a:rPr>
              <a:t> 						</a:t>
            </a:r>
            <a:br>
              <a:rPr lang="en" sz="1200">
                <a:solidFill>
                  <a:schemeClr val="dk1"/>
                </a:solidFill>
                <a:latin typeface="Open Sans Light"/>
                <a:ea typeface="Open Sans Light"/>
                <a:cs typeface="Open Sans Light"/>
                <a:sym typeface="Open Sans Light"/>
              </a:rPr>
            </a:br>
            <a:r>
              <a:rPr lang="en" sz="1200">
                <a:solidFill>
                  <a:schemeClr val="dk1"/>
                </a:solidFill>
                <a:latin typeface="Open Sans Light"/>
                <a:ea typeface="Open Sans Light"/>
                <a:cs typeface="Open Sans Light"/>
                <a:sym typeface="Open Sans Light"/>
              </a:rPr>
              <a:t> 						</a:t>
            </a:r>
            <a:endParaRPr sz="1200">
              <a:solidFill>
                <a:schemeClr val="dk1"/>
              </a:solidFill>
              <a:latin typeface="Open Sans Light"/>
              <a:ea typeface="Open Sans Light"/>
              <a:cs typeface="Open Sans Light"/>
              <a:sym typeface="Open Sans Light"/>
            </a:endParaRPr>
          </a:p>
          <a:p>
            <a:pPr marL="0" lvl="0" indent="0" algn="l" rtl="0">
              <a:spcBef>
                <a:spcPts val="0"/>
              </a:spcBef>
              <a:spcAft>
                <a:spcPts val="0"/>
              </a:spcAft>
              <a:buNone/>
            </a:pPr>
            <a:r>
              <a:rPr lang="en" sz="1200">
                <a:solidFill>
                  <a:schemeClr val="dk1"/>
                </a:solidFill>
                <a:latin typeface="Open Sans Light"/>
                <a:ea typeface="Open Sans Light"/>
                <a:cs typeface="Open Sans Light"/>
                <a:sym typeface="Open Sans Light"/>
              </a:rPr>
              <a:t>					 				</a:t>
            </a:r>
            <a:endParaRPr sz="1200">
              <a:solidFill>
                <a:schemeClr val="dk1"/>
              </a:solidFill>
              <a:latin typeface="Open Sans Light"/>
              <a:ea typeface="Open Sans Light"/>
              <a:cs typeface="Open Sans Light"/>
              <a:sym typeface="Open Sans Light"/>
            </a:endParaRPr>
          </a:p>
          <a:p>
            <a:pPr marL="457200" lvl="0" indent="-228600" algn="l" rtl="0">
              <a:spcBef>
                <a:spcPts val="0"/>
              </a:spcBef>
              <a:spcAft>
                <a:spcPts val="0"/>
              </a:spcAft>
              <a:buNone/>
            </a:pPr>
            <a:r>
              <a:rPr lang="en" sz="1200">
                <a:solidFill>
                  <a:schemeClr val="dk1"/>
                </a:solidFill>
                <a:latin typeface="Open Sans Light"/>
                <a:ea typeface="Open Sans Light"/>
                <a:cs typeface="Open Sans Light"/>
                <a:sym typeface="Open Sans Light"/>
              </a:rPr>
              <a:t>			</a:t>
            </a:r>
            <a:endParaRPr sz="1200">
              <a:solidFill>
                <a:schemeClr val="dk1"/>
              </a:solidFill>
              <a:latin typeface="Open Sans Light"/>
              <a:ea typeface="Open Sans Light"/>
              <a:cs typeface="Open Sans Light"/>
              <a:sym typeface="Open Sans Light"/>
            </a:endParaRPr>
          </a:p>
          <a:p>
            <a:pPr marL="457200" lvl="0" indent="-228600" algn="l" rtl="0">
              <a:spcBef>
                <a:spcPts val="0"/>
              </a:spcBef>
              <a:spcAft>
                <a:spcPts val="0"/>
              </a:spcAft>
              <a:buNone/>
            </a:pPr>
            <a:r>
              <a:rPr lang="en" sz="1200">
                <a:solidFill>
                  <a:schemeClr val="dk1"/>
                </a:solidFill>
                <a:latin typeface="Open Sans Light"/>
                <a:ea typeface="Open Sans Light"/>
                <a:cs typeface="Open Sans Light"/>
                <a:sym typeface="Open Sans Light"/>
              </a:rPr>
              <a:t>		</a:t>
            </a:r>
            <a:endParaRPr sz="1200">
              <a:solidFill>
                <a:schemeClr val="dk1"/>
              </a:solidFill>
              <a:latin typeface="Open Sans Light"/>
              <a:ea typeface="Open Sans Light"/>
              <a:cs typeface="Open Sans Light"/>
              <a:sym typeface="Open Sans Light"/>
            </a:endParaRPr>
          </a:p>
          <a:p>
            <a:pPr marL="0" lvl="0" indent="0" algn="l" rtl="0">
              <a:spcBef>
                <a:spcPts val="0"/>
              </a:spcBef>
              <a:spcAft>
                <a:spcPts val="0"/>
              </a:spcAft>
              <a:buNone/>
            </a:pPr>
            <a:endParaRPr sz="1200" i="1">
              <a:solidFill>
                <a:schemeClr val="dk1"/>
              </a:solidFill>
              <a:highlight>
                <a:schemeClr val="lt1"/>
              </a:highlight>
              <a:latin typeface="Open Sans Light"/>
              <a:ea typeface="Open Sans Light"/>
              <a:cs typeface="Open Sans Light"/>
              <a:sym typeface="Open Sans Light"/>
            </a:endParaRPr>
          </a:p>
        </p:txBody>
      </p:sp>
      <p:sp>
        <p:nvSpPr>
          <p:cNvPr id="191" name="Google Shape;191;p30"/>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1"/>
          <p:cNvSpPr txBox="1">
            <a:spLocks noGrp="1"/>
          </p:cNvSpPr>
          <p:nvPr>
            <p:ph type="title"/>
          </p:nvPr>
        </p:nvSpPr>
        <p:spPr>
          <a:xfrm>
            <a:off x="311700" y="1434625"/>
            <a:ext cx="8520600" cy="1082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a:latin typeface="Open Sans Light"/>
                <a:ea typeface="Open Sans Light"/>
                <a:cs typeface="Open Sans Light"/>
                <a:sym typeface="Open Sans Light"/>
              </a:rPr>
              <a:t>Questions? </a:t>
            </a:r>
            <a:endParaRPr i="1">
              <a:latin typeface="Open Sans Light"/>
              <a:ea typeface="Open Sans Light"/>
              <a:cs typeface="Open Sans Light"/>
              <a:sym typeface="Open Sans Light"/>
            </a:endParaRPr>
          </a:p>
          <a:p>
            <a:pPr marL="0" lvl="0" indent="0" algn="ctr" rtl="0">
              <a:spcBef>
                <a:spcPts val="0"/>
              </a:spcBef>
              <a:spcAft>
                <a:spcPts val="0"/>
              </a:spcAft>
              <a:buNone/>
            </a:pPr>
            <a:r>
              <a:rPr lang="en" sz="2400" i="1">
                <a:latin typeface="Open Sans Light"/>
                <a:ea typeface="Open Sans Light"/>
                <a:cs typeface="Open Sans Light"/>
                <a:sym typeface="Open Sans Light"/>
              </a:rPr>
              <a:t>Type them into the chat box! </a:t>
            </a:r>
            <a:endParaRPr sz="2400" i="1">
              <a:latin typeface="Open Sans Light"/>
              <a:ea typeface="Open Sans Light"/>
              <a:cs typeface="Open Sans Light"/>
              <a:sym typeface="Open Sans Light"/>
            </a:endParaRPr>
          </a:p>
        </p:txBody>
      </p:sp>
      <p:sp>
        <p:nvSpPr>
          <p:cNvPr id="197" name="Google Shape;197;p31"/>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body" idx="1"/>
          </p:nvPr>
        </p:nvSpPr>
        <p:spPr>
          <a:xfrm>
            <a:off x="311700" y="2789200"/>
            <a:ext cx="5124300" cy="898200"/>
          </a:xfrm>
          <a:prstGeom prst="rect">
            <a:avLst/>
          </a:prstGeom>
        </p:spPr>
        <p:txBody>
          <a:bodyPr spcFirstLastPara="1" wrap="square" lIns="91425" tIns="91425" rIns="91425" bIns="182875" anchor="t" anchorCtr="0">
            <a:noAutofit/>
          </a:bodyPr>
          <a:lstStyle/>
          <a:p>
            <a:pPr marL="457200" lvl="0" indent="-336550" algn="l" rtl="0">
              <a:lnSpc>
                <a:spcPct val="100000"/>
              </a:lnSpc>
              <a:spcBef>
                <a:spcPts val="0"/>
              </a:spcBef>
              <a:spcAft>
                <a:spcPts val="0"/>
              </a:spcAft>
              <a:buSzPts val="1700"/>
              <a:buFont typeface="Open Sans"/>
              <a:buChar char="●"/>
            </a:pPr>
            <a:r>
              <a:rPr lang="en" sz="1700" b="1">
                <a:latin typeface="Open Sans"/>
                <a:ea typeface="Open Sans"/>
                <a:cs typeface="Open Sans"/>
                <a:sym typeface="Open Sans"/>
              </a:rPr>
              <a:t>PSN Structure: </a:t>
            </a:r>
            <a:endParaRPr sz="1700" b="1">
              <a:latin typeface="Open Sans"/>
              <a:ea typeface="Open Sans"/>
              <a:cs typeface="Open Sans"/>
              <a:sym typeface="Open Sans"/>
            </a:endParaRPr>
          </a:p>
          <a:p>
            <a:pPr marL="914400" lvl="1" indent="-317500" algn="l" rtl="0">
              <a:lnSpc>
                <a:spcPct val="100000"/>
              </a:lnSpc>
              <a:spcBef>
                <a:spcPts val="0"/>
              </a:spcBef>
              <a:spcAft>
                <a:spcPts val="0"/>
              </a:spcAft>
              <a:buSzPts val="1400"/>
              <a:buFont typeface="Open Sans Light"/>
              <a:buChar char="○"/>
            </a:pPr>
            <a:r>
              <a:rPr lang="en">
                <a:latin typeface="Open Sans Light"/>
                <a:ea typeface="Open Sans Light"/>
                <a:cs typeface="Open Sans Light"/>
                <a:sym typeface="Open Sans Light"/>
              </a:rPr>
              <a:t>One-on-one counseling </a:t>
            </a:r>
            <a:endParaRPr>
              <a:latin typeface="Open Sans Light"/>
              <a:ea typeface="Open Sans Light"/>
              <a:cs typeface="Open Sans Light"/>
              <a:sym typeface="Open Sans Light"/>
            </a:endParaRPr>
          </a:p>
          <a:p>
            <a:pPr marL="914400" lvl="1" indent="-317500" algn="l" rtl="0">
              <a:lnSpc>
                <a:spcPct val="100000"/>
              </a:lnSpc>
              <a:spcBef>
                <a:spcPts val="0"/>
              </a:spcBef>
              <a:spcAft>
                <a:spcPts val="0"/>
              </a:spcAft>
              <a:buSzPts val="1400"/>
              <a:buFont typeface="Open Sans Light"/>
              <a:buChar char="○"/>
            </a:pPr>
            <a:r>
              <a:rPr lang="en">
                <a:latin typeface="Open Sans Light"/>
                <a:ea typeface="Open Sans Light"/>
                <a:cs typeface="Open Sans Light"/>
                <a:sym typeface="Open Sans Light"/>
              </a:rPr>
              <a:t>Town-hall style group discussions </a:t>
            </a:r>
            <a:endParaRPr sz="1700">
              <a:latin typeface="Open Sans Light"/>
              <a:ea typeface="Open Sans Light"/>
              <a:cs typeface="Open Sans Light"/>
              <a:sym typeface="Open Sans Light"/>
            </a:endParaRPr>
          </a:p>
        </p:txBody>
      </p:sp>
      <p:sp>
        <p:nvSpPr>
          <p:cNvPr id="63" name="Google Shape;63;p14"/>
          <p:cNvSpPr txBox="1">
            <a:spLocks noGrp="1"/>
          </p:cNvSpPr>
          <p:nvPr>
            <p:ph type="title"/>
          </p:nvPr>
        </p:nvSpPr>
        <p:spPr>
          <a:xfrm>
            <a:off x="311700" y="1332713"/>
            <a:ext cx="8520600" cy="1141500"/>
          </a:xfrm>
          <a:prstGeom prst="rect">
            <a:avLst/>
          </a:prstGeom>
          <a:gradFill>
            <a:gsLst>
              <a:gs pos="0">
                <a:srgbClr val="CFE2F3"/>
              </a:gs>
              <a:gs pos="100000">
                <a:srgbClr val="FFFFFF"/>
              </a:gs>
            </a:gsLst>
            <a:lin ang="5400012" scaled="0"/>
          </a:gradFill>
          <a:effectLst>
            <a:outerShdw blurRad="57150" dist="19050" dir="5400000" algn="bl" rotWithShape="0">
              <a:srgbClr val="CCCCCC">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900" b="1" dirty="0">
                <a:solidFill>
                  <a:schemeClr val="dk2"/>
                </a:solidFill>
                <a:latin typeface="Open Sans"/>
                <a:ea typeface="Open Sans"/>
                <a:cs typeface="Open Sans"/>
                <a:sym typeface="Open Sans"/>
              </a:rPr>
              <a:t>Mission Statement</a:t>
            </a:r>
            <a:endParaRPr sz="1900" b="1" dirty="0">
              <a:solidFill>
                <a:schemeClr val="dk2"/>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endParaRPr sz="500" b="1" dirty="0">
              <a:solidFill>
                <a:schemeClr val="dk2"/>
              </a:solidFill>
              <a:latin typeface="Open Sans"/>
              <a:ea typeface="Open Sans"/>
              <a:cs typeface="Open Sans"/>
              <a:sym typeface="Open Sans"/>
            </a:endParaRPr>
          </a:p>
          <a:p>
            <a:pPr marL="0" lvl="0" indent="0" algn="just" rtl="0">
              <a:spcBef>
                <a:spcPts val="0"/>
              </a:spcBef>
              <a:spcAft>
                <a:spcPts val="0"/>
              </a:spcAft>
              <a:buClr>
                <a:schemeClr val="dk1"/>
              </a:buClr>
              <a:buSzPts val="1100"/>
              <a:buFont typeface="Arial"/>
              <a:buNone/>
            </a:pPr>
            <a:r>
              <a:rPr lang="en" sz="1300" dirty="0">
                <a:solidFill>
                  <a:srgbClr val="2E2F32"/>
                </a:solidFill>
                <a:latin typeface="Open Sans Light"/>
                <a:ea typeface="Open Sans Light"/>
                <a:cs typeface="Open Sans Light"/>
                <a:sym typeface="Open Sans Light"/>
              </a:rPr>
              <a:t>It is the mission of the Peer Support Network to provide </a:t>
            </a:r>
            <a:r>
              <a:rPr lang="en" sz="1300" b="1" dirty="0">
                <a:solidFill>
                  <a:srgbClr val="2E2F32"/>
                </a:solidFill>
                <a:latin typeface="Open Sans"/>
                <a:ea typeface="Open Sans"/>
                <a:cs typeface="Open Sans"/>
                <a:sym typeface="Open Sans"/>
              </a:rPr>
              <a:t>individualized emotional and social support</a:t>
            </a:r>
            <a:r>
              <a:rPr lang="en" sz="1300" dirty="0">
                <a:solidFill>
                  <a:srgbClr val="2E2F32"/>
                </a:solidFill>
                <a:latin typeface="Open Sans Light"/>
                <a:ea typeface="Open Sans Light"/>
                <a:cs typeface="Open Sans Light"/>
                <a:sym typeface="Open Sans Light"/>
              </a:rPr>
              <a:t> to fellow peers within the Biomedical Graduate Studies program. In addition to serving our peers-in-need, we aim to establish a greater </a:t>
            </a:r>
            <a:r>
              <a:rPr lang="en" sz="1300" b="1" dirty="0">
                <a:solidFill>
                  <a:srgbClr val="2E2F32"/>
                </a:solidFill>
                <a:latin typeface="Open Sans"/>
                <a:ea typeface="Open Sans"/>
                <a:cs typeface="Open Sans"/>
                <a:sym typeface="Open Sans"/>
              </a:rPr>
              <a:t>sense of community &amp; connectedness</a:t>
            </a:r>
            <a:r>
              <a:rPr lang="en" sz="1300" dirty="0">
                <a:solidFill>
                  <a:srgbClr val="2E2F32"/>
                </a:solidFill>
                <a:latin typeface="Open Sans Light"/>
                <a:ea typeface="Open Sans Light"/>
                <a:cs typeface="Open Sans Light"/>
                <a:sym typeface="Open Sans Light"/>
              </a:rPr>
              <a:t> within the BGS program.</a:t>
            </a:r>
            <a:r>
              <a:rPr lang="en" sz="1300" dirty="0">
                <a:solidFill>
                  <a:schemeClr val="dk2"/>
                </a:solidFill>
                <a:latin typeface="Open Sans Light"/>
                <a:ea typeface="Open Sans Light"/>
                <a:cs typeface="Open Sans Light"/>
                <a:sym typeface="Open Sans Light"/>
              </a:rPr>
              <a:t> </a:t>
            </a:r>
            <a:endParaRPr dirty="0">
              <a:latin typeface="Open Sans Light"/>
              <a:ea typeface="Open Sans Light"/>
              <a:cs typeface="Open Sans Light"/>
              <a:sym typeface="Open Sans Light"/>
            </a:endParaRPr>
          </a:p>
        </p:txBody>
      </p:sp>
      <p:pic>
        <p:nvPicPr>
          <p:cNvPr id="64" name="Google Shape;64;p14"/>
          <p:cNvPicPr preferRelativeResize="0"/>
          <p:nvPr/>
        </p:nvPicPr>
        <p:blipFill>
          <a:blip r:embed="rId3">
            <a:alphaModFix/>
          </a:blip>
          <a:stretch>
            <a:fillRect/>
          </a:stretch>
        </p:blipFill>
        <p:spPr>
          <a:xfrm>
            <a:off x="5867250" y="2571750"/>
            <a:ext cx="2965050" cy="2528600"/>
          </a:xfrm>
          <a:prstGeom prst="rect">
            <a:avLst/>
          </a:prstGeom>
          <a:noFill/>
          <a:ln>
            <a:noFill/>
          </a:ln>
        </p:spPr>
      </p:pic>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About the Peer Support Network </a:t>
            </a:r>
            <a:endParaRPr>
              <a:latin typeface="Open Sans Light"/>
              <a:ea typeface="Open Sans Light"/>
              <a:cs typeface="Open Sans Light"/>
              <a:sym typeface="Open Sans Light"/>
            </a:endParaRPr>
          </a:p>
        </p:txBody>
      </p:sp>
      <p:sp>
        <p:nvSpPr>
          <p:cNvPr id="66" name="Google Shape;66;p14"/>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4"/>
          <p:cNvSpPr txBox="1"/>
          <p:nvPr/>
        </p:nvSpPr>
        <p:spPr>
          <a:xfrm>
            <a:off x="311700" y="3790025"/>
            <a:ext cx="5124300" cy="8982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2"/>
              </a:buClr>
              <a:buSzPts val="1700"/>
              <a:buFont typeface="Open Sans Light"/>
              <a:buChar char="●"/>
            </a:pPr>
            <a:r>
              <a:rPr lang="en" sz="1700">
                <a:solidFill>
                  <a:schemeClr val="dk2"/>
                </a:solidFill>
                <a:latin typeface="Open Sans Light"/>
                <a:ea typeface="Open Sans Light"/>
                <a:cs typeface="Open Sans Light"/>
                <a:sym typeface="Open Sans Light"/>
              </a:rPr>
              <a:t>Visit our new website for more information! </a:t>
            </a:r>
            <a:r>
              <a:rPr lang="en" sz="1700" u="sng">
                <a:solidFill>
                  <a:schemeClr val="accent5"/>
                </a:solidFill>
                <a:latin typeface="Open Sans Light"/>
                <a:ea typeface="Open Sans Light"/>
                <a:cs typeface="Open Sans Light"/>
                <a:sym typeface="Open Sans Light"/>
                <a:hlinkClick r:id="rId4"/>
              </a:rPr>
              <a:t>https://www.med.upenn.edu/bgs/psn.html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2"/>
          <p:cNvSpPr txBox="1">
            <a:spLocks noGrp="1"/>
          </p:cNvSpPr>
          <p:nvPr>
            <p:ph type="title"/>
          </p:nvPr>
        </p:nvSpPr>
        <p:spPr>
          <a:xfrm>
            <a:off x="311700" y="1381125"/>
            <a:ext cx="8520600" cy="134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1">
                <a:latin typeface="Open Sans Light"/>
                <a:ea typeface="Open Sans Light"/>
                <a:cs typeface="Open Sans Light"/>
                <a:sym typeface="Open Sans Light"/>
              </a:rPr>
              <a:t>Break! </a:t>
            </a:r>
            <a:endParaRPr i="1">
              <a:latin typeface="Open Sans Light"/>
              <a:ea typeface="Open Sans Light"/>
              <a:cs typeface="Open Sans Light"/>
              <a:sym typeface="Open Sans Light"/>
            </a:endParaRPr>
          </a:p>
          <a:p>
            <a:pPr marL="0" lvl="0" indent="0" algn="ctr" rtl="0">
              <a:spcBef>
                <a:spcPts val="0"/>
              </a:spcBef>
              <a:spcAft>
                <a:spcPts val="0"/>
              </a:spcAft>
              <a:buNone/>
            </a:pPr>
            <a:r>
              <a:rPr lang="en" sz="2500" i="1">
                <a:latin typeface="Open Sans Light"/>
                <a:ea typeface="Open Sans Light"/>
                <a:cs typeface="Open Sans Light"/>
                <a:sym typeface="Open Sans Light"/>
              </a:rPr>
              <a:t>Please stay on Blue Jeans </a:t>
            </a:r>
            <a:endParaRPr sz="2500" i="1">
              <a:latin typeface="Open Sans Light"/>
              <a:ea typeface="Open Sans Light"/>
              <a:cs typeface="Open Sans Light"/>
              <a:sym typeface="Open Sans Light"/>
            </a:endParaRPr>
          </a:p>
          <a:p>
            <a:pPr marL="0" lvl="0" indent="0" algn="ctr" rtl="0">
              <a:spcBef>
                <a:spcPts val="0"/>
              </a:spcBef>
              <a:spcAft>
                <a:spcPts val="0"/>
              </a:spcAft>
              <a:buNone/>
            </a:pPr>
            <a:r>
              <a:rPr lang="en" sz="2500" i="1">
                <a:latin typeface="Open Sans Light"/>
                <a:ea typeface="Open Sans Light"/>
                <a:cs typeface="Open Sans Light"/>
                <a:sym typeface="Open Sans Light"/>
              </a:rPr>
              <a:t>Meet back at 3:00PM </a:t>
            </a:r>
            <a:endParaRPr sz="2500" i="1">
              <a:latin typeface="Open Sans Light"/>
              <a:ea typeface="Open Sans Light"/>
              <a:cs typeface="Open Sans Light"/>
              <a:sym typeface="Open Sans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xfrm>
            <a:off x="311700" y="15411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1">
                <a:latin typeface="Open Sans Light"/>
                <a:ea typeface="Open Sans Light"/>
                <a:cs typeface="Open Sans Light"/>
                <a:sym typeface="Open Sans Light"/>
              </a:rPr>
              <a:t>Breakout Sessions</a:t>
            </a:r>
            <a:endParaRPr i="1">
              <a:latin typeface="Open Sans Light"/>
              <a:ea typeface="Open Sans Light"/>
              <a:cs typeface="Open Sans Light"/>
              <a:sym typeface="Open Sans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4"/>
          <p:cNvSpPr txBox="1">
            <a:spLocks noGrp="1"/>
          </p:cNvSpPr>
          <p:nvPr>
            <p:ph type="body" idx="1"/>
          </p:nvPr>
        </p:nvSpPr>
        <p:spPr>
          <a:xfrm>
            <a:off x="311700" y="1152475"/>
            <a:ext cx="8520600" cy="37371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Introductions</a:t>
            </a:r>
            <a:endParaRPr>
              <a:latin typeface="Open Sans Light"/>
              <a:ea typeface="Open Sans Light"/>
              <a:cs typeface="Open Sans Light"/>
              <a:sym typeface="Open Sans Light"/>
            </a:endParaRPr>
          </a:p>
          <a:p>
            <a:pPr marL="45720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Self-Reflection Activity: </a:t>
            </a:r>
            <a:r>
              <a:rPr lang="en" i="1">
                <a:latin typeface="Open Sans Light"/>
                <a:ea typeface="Open Sans Light"/>
                <a:cs typeface="Open Sans Light"/>
                <a:sym typeface="Open Sans Light"/>
              </a:rPr>
              <a:t>“What does self-care mean to you?”</a:t>
            </a:r>
            <a:endParaRPr i="1">
              <a:latin typeface="Open Sans Light"/>
              <a:ea typeface="Open Sans Light"/>
              <a:cs typeface="Open Sans Light"/>
              <a:sym typeface="Open Sans Light"/>
            </a:endParaRPr>
          </a:p>
          <a:p>
            <a:pPr marL="45720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Activity #1: Wellness Assessment </a:t>
            </a:r>
            <a:endParaRPr>
              <a:latin typeface="Open Sans Light"/>
              <a:ea typeface="Open Sans Light"/>
              <a:cs typeface="Open Sans Light"/>
              <a:sym typeface="Open Sans Light"/>
            </a:endParaRPr>
          </a:p>
          <a:p>
            <a:pPr marL="45720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Activity #2: Life Tracker</a:t>
            </a:r>
            <a:endParaRPr>
              <a:latin typeface="Open Sans Light"/>
              <a:ea typeface="Open Sans Light"/>
              <a:cs typeface="Open Sans Light"/>
              <a:sym typeface="Open Sans Light"/>
            </a:endParaRPr>
          </a:p>
          <a:p>
            <a:pPr marL="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Activity #3: Developing healthy coping mechanisms</a:t>
            </a:r>
            <a:endParaRPr>
              <a:latin typeface="Open Sans Light"/>
              <a:ea typeface="Open Sans Light"/>
              <a:cs typeface="Open Sans Light"/>
              <a:sym typeface="Open Sans Light"/>
            </a:endParaRPr>
          </a:p>
          <a:p>
            <a:pPr marL="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0" lvl="0" indent="0" algn="l" rtl="0">
              <a:lnSpc>
                <a:spcPct val="100000"/>
              </a:lnSpc>
              <a:spcBef>
                <a:spcPts val="0"/>
              </a:spcBef>
              <a:spcAft>
                <a:spcPts val="0"/>
              </a:spcAft>
              <a:buNone/>
            </a:pPr>
            <a:r>
              <a:rPr lang="en" sz="1600" i="1">
                <a:latin typeface="Open Sans Light"/>
                <a:ea typeface="Open Sans Light"/>
                <a:cs typeface="Open Sans Light"/>
                <a:sym typeface="Open Sans Light"/>
              </a:rPr>
              <a:t>Technical notes: </a:t>
            </a:r>
            <a:endParaRPr sz="1600" i="1">
              <a:latin typeface="Open Sans Light"/>
              <a:ea typeface="Open Sans Light"/>
              <a:cs typeface="Open Sans Light"/>
              <a:sym typeface="Open Sans Light"/>
            </a:endParaRPr>
          </a:p>
          <a:p>
            <a:pPr marL="457200" lvl="0" indent="-330200" algn="l" rtl="0">
              <a:lnSpc>
                <a:spcPct val="100000"/>
              </a:lnSpc>
              <a:spcBef>
                <a:spcPts val="0"/>
              </a:spcBef>
              <a:spcAft>
                <a:spcPts val="0"/>
              </a:spcAft>
              <a:buSzPts val="1600"/>
              <a:buChar char="●"/>
            </a:pPr>
            <a:r>
              <a:rPr lang="en" sz="1600" b="1" i="1">
                <a:latin typeface="Open Sans"/>
                <a:ea typeface="Open Sans"/>
                <a:cs typeface="Open Sans"/>
                <a:sym typeface="Open Sans"/>
              </a:rPr>
              <a:t>Do not</a:t>
            </a:r>
            <a:r>
              <a:rPr lang="en" sz="1600" i="1">
                <a:latin typeface="Open Sans Light"/>
                <a:ea typeface="Open Sans Light"/>
                <a:cs typeface="Open Sans Light"/>
                <a:sym typeface="Open Sans Light"/>
              </a:rPr>
              <a:t> hit “End Session” on Blue Jeans </a:t>
            </a:r>
            <a:endParaRPr sz="1600" i="1">
              <a:latin typeface="Open Sans Light"/>
              <a:ea typeface="Open Sans Light"/>
              <a:cs typeface="Open Sans Light"/>
              <a:sym typeface="Open Sans Light"/>
            </a:endParaRPr>
          </a:p>
          <a:p>
            <a:pPr marL="457200" lvl="0" indent="-330200" algn="l" rtl="0">
              <a:lnSpc>
                <a:spcPct val="100000"/>
              </a:lnSpc>
              <a:spcBef>
                <a:spcPts val="0"/>
              </a:spcBef>
              <a:spcAft>
                <a:spcPts val="0"/>
              </a:spcAft>
              <a:buSzPts val="1600"/>
              <a:buFont typeface="Open Sans Light"/>
              <a:buChar char="●"/>
            </a:pPr>
            <a:r>
              <a:rPr lang="en" sz="1600" i="1">
                <a:latin typeface="Open Sans Light"/>
                <a:ea typeface="Open Sans Light"/>
                <a:cs typeface="Open Sans Light"/>
                <a:sym typeface="Open Sans Light"/>
              </a:rPr>
              <a:t>Remember your breakout room number</a:t>
            </a:r>
            <a:endParaRPr sz="1600" i="1">
              <a:latin typeface="Open Sans Light"/>
              <a:ea typeface="Open Sans Light"/>
              <a:cs typeface="Open Sans Light"/>
              <a:sym typeface="Open Sans Light"/>
            </a:endParaRPr>
          </a:p>
        </p:txBody>
      </p:sp>
      <p:sp>
        <p:nvSpPr>
          <p:cNvPr id="213" name="Google Shape;21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Outline of Today’s Breakout Sessions </a:t>
            </a:r>
            <a:endParaRPr>
              <a:latin typeface="Open Sans Light"/>
              <a:ea typeface="Open Sans Light"/>
              <a:cs typeface="Open Sans Light"/>
              <a:sym typeface="Open Sans Light"/>
            </a:endParaRPr>
          </a:p>
        </p:txBody>
      </p:sp>
      <p:sp>
        <p:nvSpPr>
          <p:cNvPr id="214" name="Google Shape;214;p34"/>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Introductions</a:t>
            </a:r>
            <a:endParaRPr>
              <a:latin typeface="Open Sans Light"/>
              <a:ea typeface="Open Sans Light"/>
              <a:cs typeface="Open Sans Light"/>
              <a:sym typeface="Open Sans Light"/>
            </a:endParaRPr>
          </a:p>
        </p:txBody>
      </p:sp>
      <p:sp>
        <p:nvSpPr>
          <p:cNvPr id="220" name="Google Shape;220;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Light"/>
              <a:buAutoNum type="arabicParenR"/>
            </a:pPr>
            <a:r>
              <a:rPr lang="en">
                <a:latin typeface="Open Sans Light"/>
                <a:ea typeface="Open Sans Light"/>
                <a:cs typeface="Open Sans Light"/>
                <a:sym typeface="Open Sans Light"/>
              </a:rPr>
              <a:t>Name/Program/Interests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AutoNum type="arabicParenR"/>
            </a:pPr>
            <a:r>
              <a:rPr lang="en">
                <a:latin typeface="Open Sans Light"/>
                <a:ea typeface="Open Sans Light"/>
                <a:cs typeface="Open Sans Light"/>
                <a:sym typeface="Open Sans Light"/>
              </a:rPr>
              <a:t>What’s one thing you’re excited for in graduate school?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AutoNum type="arabicParenR"/>
            </a:pPr>
            <a:r>
              <a:rPr lang="en">
                <a:latin typeface="Open Sans Light"/>
                <a:ea typeface="Open Sans Light"/>
                <a:cs typeface="Open Sans Light"/>
                <a:sym typeface="Open Sans Light"/>
              </a:rPr>
              <a:t>Have you binged any good TV shows or read any good books during quarantine?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AutoNum type="arabicParenR"/>
            </a:pPr>
            <a:r>
              <a:rPr lang="en">
                <a:latin typeface="Open Sans Light"/>
                <a:ea typeface="Open Sans Light"/>
                <a:cs typeface="Open Sans Light"/>
                <a:sym typeface="Open Sans Light"/>
              </a:rPr>
              <a:t>What’s your spirit animal?</a:t>
            </a:r>
            <a:endParaRPr>
              <a:latin typeface="Open Sans Light"/>
              <a:ea typeface="Open Sans Light"/>
              <a:cs typeface="Open Sans Light"/>
              <a:sym typeface="Open Sans Light"/>
            </a:endParaRPr>
          </a:p>
          <a:p>
            <a:pPr marL="0" lvl="0" indent="0" algn="l" rtl="0">
              <a:spcBef>
                <a:spcPts val="1600"/>
              </a:spcBef>
              <a:spcAft>
                <a:spcPts val="1600"/>
              </a:spcAft>
              <a:buNone/>
            </a:pPr>
            <a:endParaRPr>
              <a:latin typeface="Open Sans Light"/>
              <a:ea typeface="Open Sans Light"/>
              <a:cs typeface="Open Sans Light"/>
              <a:sym typeface="Open Sans Light"/>
            </a:endParaRPr>
          </a:p>
        </p:txBody>
      </p:sp>
      <p:sp>
        <p:nvSpPr>
          <p:cNvPr id="221" name="Google Shape;221;p35"/>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6"/>
          <p:cNvSpPr txBox="1">
            <a:spLocks noGrp="1"/>
          </p:cNvSpPr>
          <p:nvPr>
            <p:ph type="body" idx="1"/>
          </p:nvPr>
        </p:nvSpPr>
        <p:spPr>
          <a:xfrm>
            <a:off x="311700" y="863550"/>
            <a:ext cx="8520600" cy="3416400"/>
          </a:xfrm>
          <a:prstGeom prst="rect">
            <a:avLst/>
          </a:prstGeom>
        </p:spPr>
        <p:txBody>
          <a:bodyPr spcFirstLastPara="1" wrap="square" lIns="91425" tIns="91425" rIns="91425" bIns="91425" anchor="ctr" anchorCtr="0">
            <a:noAutofit/>
          </a:bodyPr>
          <a:lstStyle/>
          <a:p>
            <a:pPr marL="0" lvl="0" indent="0" algn="ctr" rtl="0">
              <a:spcBef>
                <a:spcPts val="0"/>
              </a:spcBef>
              <a:spcAft>
                <a:spcPts val="1600"/>
              </a:spcAft>
              <a:buNone/>
            </a:pPr>
            <a:r>
              <a:rPr lang="en" sz="3600" b="1">
                <a:latin typeface="Open Sans"/>
                <a:ea typeface="Open Sans"/>
                <a:cs typeface="Open Sans"/>
                <a:sym typeface="Open Sans"/>
              </a:rPr>
              <a:t>What does self-care mean to you?</a:t>
            </a:r>
            <a:endParaRPr>
              <a:latin typeface="Open Sans Light"/>
              <a:ea typeface="Open Sans Light"/>
              <a:cs typeface="Open Sans Light"/>
              <a:sym typeface="Open Sans Light"/>
            </a:endParaRPr>
          </a:p>
        </p:txBody>
      </p:sp>
      <p:sp>
        <p:nvSpPr>
          <p:cNvPr id="227" name="Google Shape;227;p36"/>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Activity #1: Wellness Assessment - Body    </a:t>
            </a:r>
            <a:endParaRPr>
              <a:latin typeface="Open Sans Light"/>
              <a:ea typeface="Open Sans Light"/>
              <a:cs typeface="Open Sans Light"/>
              <a:sym typeface="Open Sans Light"/>
            </a:endParaRPr>
          </a:p>
        </p:txBody>
      </p:sp>
      <p:sp>
        <p:nvSpPr>
          <p:cNvPr id="233" name="Google Shape;233;p37"/>
          <p:cNvSpPr txBox="1">
            <a:spLocks noGrp="1"/>
          </p:cNvSpPr>
          <p:nvPr>
            <p:ph type="body" idx="1"/>
          </p:nvPr>
        </p:nvSpPr>
        <p:spPr>
          <a:xfrm>
            <a:off x="80800" y="1277950"/>
            <a:ext cx="8900100" cy="3735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a:latin typeface="Open Sans"/>
                <a:ea typeface="Open Sans"/>
                <a:cs typeface="Open Sans"/>
                <a:sym typeface="Open Sans"/>
              </a:rPr>
              <a:t>Never   1……….2……….3……….4……….5   Always</a:t>
            </a:r>
            <a:endParaRPr sz="2000">
              <a:latin typeface="Open Sans Light"/>
              <a:ea typeface="Open Sans Light"/>
              <a:cs typeface="Open Sans Light"/>
              <a:sym typeface="Open Sans Light"/>
            </a:endParaRPr>
          </a:p>
          <a:p>
            <a:pPr marL="0" lvl="0" indent="0" algn="l" rtl="0">
              <a:lnSpc>
                <a:spcPct val="100000"/>
              </a:lnSpc>
              <a:spcBef>
                <a:spcPts val="0"/>
              </a:spcBef>
              <a:spcAft>
                <a:spcPts val="0"/>
              </a:spcAft>
              <a:buNone/>
            </a:pPr>
            <a:endParaRPr sz="20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am getting enough sleep (7-9 hours)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am eating balanced, nutritious meals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am getting regular exercise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take care of myself when I am sick, need rest, or just need a break </a:t>
            </a:r>
            <a:endParaRPr sz="1900">
              <a:latin typeface="Open Sans Light"/>
              <a:ea typeface="Open Sans Light"/>
              <a:cs typeface="Open Sans Light"/>
              <a:sym typeface="Open Sans Light"/>
            </a:endParaRPr>
          </a:p>
        </p:txBody>
      </p:sp>
      <p:sp>
        <p:nvSpPr>
          <p:cNvPr id="234" name="Google Shape;234;p37"/>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7"/>
          <p:cNvSpPr txBox="1"/>
          <p:nvPr/>
        </p:nvSpPr>
        <p:spPr>
          <a:xfrm>
            <a:off x="80800" y="4488875"/>
            <a:ext cx="2637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a:latin typeface="Open Sans Light"/>
                <a:ea typeface="Open Sans Light"/>
                <a:cs typeface="Open Sans Light"/>
                <a:sym typeface="Open Sans Light"/>
              </a:rPr>
              <a:t>Source: Dr. Sharon Milgram, Director of NIH OITE</a:t>
            </a:r>
            <a:endParaRPr sz="1500" i="1">
              <a:latin typeface="Open Sans Light"/>
              <a:ea typeface="Open Sans Light"/>
              <a:cs typeface="Open Sans Light"/>
              <a:sym typeface="Open Sans 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Activity #1: Wellness Assessment - Heart   </a:t>
            </a:r>
            <a:endParaRPr>
              <a:latin typeface="Open Sans Light"/>
              <a:ea typeface="Open Sans Light"/>
              <a:cs typeface="Open Sans Light"/>
              <a:sym typeface="Open Sans Light"/>
            </a:endParaRPr>
          </a:p>
        </p:txBody>
      </p:sp>
      <p:sp>
        <p:nvSpPr>
          <p:cNvPr id="241" name="Google Shape;241;p38"/>
          <p:cNvSpPr txBox="1">
            <a:spLocks noGrp="1"/>
          </p:cNvSpPr>
          <p:nvPr>
            <p:ph type="body" idx="1"/>
          </p:nvPr>
        </p:nvSpPr>
        <p:spPr>
          <a:xfrm>
            <a:off x="80800" y="1277950"/>
            <a:ext cx="8900100" cy="3735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a:latin typeface="Open Sans"/>
                <a:ea typeface="Open Sans"/>
                <a:cs typeface="Open Sans"/>
                <a:sym typeface="Open Sans"/>
              </a:rPr>
              <a:t>Never   1……….2……….3……….4……….5   Always</a:t>
            </a:r>
            <a:endParaRPr sz="2000">
              <a:latin typeface="Open Sans Light"/>
              <a:ea typeface="Open Sans Light"/>
              <a:cs typeface="Open Sans Light"/>
              <a:sym typeface="Open Sans Light"/>
            </a:endParaRPr>
          </a:p>
          <a:p>
            <a:pPr marL="0" lvl="0" indent="0" algn="l" rtl="0">
              <a:lnSpc>
                <a:spcPct val="100000"/>
              </a:lnSpc>
              <a:spcBef>
                <a:spcPts val="0"/>
              </a:spcBef>
              <a:spcAft>
                <a:spcPts val="0"/>
              </a:spcAft>
              <a:buNone/>
            </a:pPr>
            <a:endParaRPr sz="20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I’m in touch with and let myself feel all my emotions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reach out to others for support when I need it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make time to spend with my family and friends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engage in activities that are fun and relaxing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demonstrate compassion for myself and others </a:t>
            </a:r>
            <a:endParaRPr sz="1900">
              <a:latin typeface="Open Sans Light"/>
              <a:ea typeface="Open Sans Light"/>
              <a:cs typeface="Open Sans Light"/>
              <a:sym typeface="Open Sans Light"/>
            </a:endParaRPr>
          </a:p>
        </p:txBody>
      </p:sp>
      <p:sp>
        <p:nvSpPr>
          <p:cNvPr id="242" name="Google Shape;242;p38"/>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8"/>
          <p:cNvSpPr txBox="1"/>
          <p:nvPr/>
        </p:nvSpPr>
        <p:spPr>
          <a:xfrm>
            <a:off x="80800" y="4488875"/>
            <a:ext cx="2637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a:latin typeface="Open Sans Light"/>
                <a:ea typeface="Open Sans Light"/>
                <a:cs typeface="Open Sans Light"/>
                <a:sym typeface="Open Sans Light"/>
              </a:rPr>
              <a:t>Source: Dr. Sharon Milgram, Director of NIH OITE</a:t>
            </a:r>
            <a:endParaRPr sz="1500" i="1">
              <a:latin typeface="Open Sans Light"/>
              <a:ea typeface="Open Sans Light"/>
              <a:cs typeface="Open Sans Light"/>
              <a:sym typeface="Open Sans 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Activity #1: Wellness Assessment - Mind    </a:t>
            </a:r>
            <a:endParaRPr>
              <a:latin typeface="Open Sans Light"/>
              <a:ea typeface="Open Sans Light"/>
              <a:cs typeface="Open Sans Light"/>
              <a:sym typeface="Open Sans Light"/>
            </a:endParaRPr>
          </a:p>
        </p:txBody>
      </p:sp>
      <p:sp>
        <p:nvSpPr>
          <p:cNvPr id="249" name="Google Shape;249;p39"/>
          <p:cNvSpPr txBox="1">
            <a:spLocks noGrp="1"/>
          </p:cNvSpPr>
          <p:nvPr>
            <p:ph type="body" idx="1"/>
          </p:nvPr>
        </p:nvSpPr>
        <p:spPr>
          <a:xfrm>
            <a:off x="80800" y="1277950"/>
            <a:ext cx="8900100" cy="3735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a:latin typeface="Open Sans"/>
                <a:ea typeface="Open Sans"/>
                <a:cs typeface="Open Sans"/>
                <a:sym typeface="Open Sans"/>
              </a:rPr>
              <a:t>Never   1……….2……….3……….4……….5   Always</a:t>
            </a:r>
            <a:endParaRPr sz="2000">
              <a:latin typeface="Open Sans Light"/>
              <a:ea typeface="Open Sans Light"/>
              <a:cs typeface="Open Sans Light"/>
              <a:sym typeface="Open Sans Light"/>
            </a:endParaRPr>
          </a:p>
          <a:p>
            <a:pPr marL="0" lvl="0" indent="0" algn="l" rtl="0">
              <a:lnSpc>
                <a:spcPct val="100000"/>
              </a:lnSpc>
              <a:spcBef>
                <a:spcPts val="0"/>
              </a:spcBef>
              <a:spcAft>
                <a:spcPts val="0"/>
              </a:spcAft>
              <a:buNone/>
            </a:pPr>
            <a:endParaRPr sz="20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avoid getting caught up in perfectionism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avoid negative or deceptive self-talk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practice self-affirmations and positive self-talk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avoid judging myself compared to others </a:t>
            </a:r>
            <a:endParaRPr sz="1900">
              <a:latin typeface="Open Sans Light"/>
              <a:ea typeface="Open Sans Light"/>
              <a:cs typeface="Open Sans Light"/>
              <a:sym typeface="Open Sans Light"/>
            </a:endParaRPr>
          </a:p>
        </p:txBody>
      </p:sp>
      <p:sp>
        <p:nvSpPr>
          <p:cNvPr id="250" name="Google Shape;250;p39"/>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9"/>
          <p:cNvSpPr txBox="1"/>
          <p:nvPr/>
        </p:nvSpPr>
        <p:spPr>
          <a:xfrm>
            <a:off x="80800" y="4488875"/>
            <a:ext cx="2637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a:latin typeface="Open Sans Light"/>
                <a:ea typeface="Open Sans Light"/>
                <a:cs typeface="Open Sans Light"/>
                <a:sym typeface="Open Sans Light"/>
              </a:rPr>
              <a:t>Source: Dr. Sharon Milgram, Director of NIH OITE</a:t>
            </a:r>
            <a:endParaRPr sz="1500" i="1">
              <a:latin typeface="Open Sans Light"/>
              <a:ea typeface="Open Sans Light"/>
              <a:cs typeface="Open Sans Light"/>
              <a:sym typeface="Open Sans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Activity #1: Wellness Assessment - Spirit    </a:t>
            </a:r>
            <a:endParaRPr>
              <a:latin typeface="Open Sans Light"/>
              <a:ea typeface="Open Sans Light"/>
              <a:cs typeface="Open Sans Light"/>
              <a:sym typeface="Open Sans Light"/>
            </a:endParaRPr>
          </a:p>
        </p:txBody>
      </p:sp>
      <p:sp>
        <p:nvSpPr>
          <p:cNvPr id="257" name="Google Shape;257;p40"/>
          <p:cNvSpPr txBox="1">
            <a:spLocks noGrp="1"/>
          </p:cNvSpPr>
          <p:nvPr>
            <p:ph type="body" idx="1"/>
          </p:nvPr>
        </p:nvSpPr>
        <p:spPr>
          <a:xfrm>
            <a:off x="80800" y="1277950"/>
            <a:ext cx="8900100" cy="37353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a:latin typeface="Open Sans"/>
                <a:ea typeface="Open Sans"/>
                <a:cs typeface="Open Sans"/>
                <a:sym typeface="Open Sans"/>
              </a:rPr>
              <a:t>Never   1……….2……….3……….4……….5   Always</a:t>
            </a:r>
            <a:endParaRPr sz="2000">
              <a:latin typeface="Open Sans Light"/>
              <a:ea typeface="Open Sans Light"/>
              <a:cs typeface="Open Sans Light"/>
              <a:sym typeface="Open Sans Light"/>
            </a:endParaRPr>
          </a:p>
          <a:p>
            <a:pPr marL="0" lvl="0" indent="0" algn="l" rtl="0">
              <a:lnSpc>
                <a:spcPct val="100000"/>
              </a:lnSpc>
              <a:spcBef>
                <a:spcPts val="0"/>
              </a:spcBef>
              <a:spcAft>
                <a:spcPts val="0"/>
              </a:spcAft>
              <a:buNone/>
            </a:pPr>
            <a:endParaRPr sz="20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feel connected to something that is bigger than me - however I define that</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seek out resources that nurture me spiritually </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reflect on and invest in what is meaningful to me</a:t>
            </a:r>
            <a:endParaRPr sz="1900">
              <a:latin typeface="Open Sans Light"/>
              <a:ea typeface="Open Sans Light"/>
              <a:cs typeface="Open Sans Light"/>
              <a:sym typeface="Open Sans Light"/>
            </a:endParaRPr>
          </a:p>
          <a:p>
            <a:pPr marL="457200" lvl="0" indent="-349250" algn="l" rtl="0">
              <a:lnSpc>
                <a:spcPct val="100000"/>
              </a:lnSpc>
              <a:spcBef>
                <a:spcPts val="0"/>
              </a:spcBef>
              <a:spcAft>
                <a:spcPts val="0"/>
              </a:spcAft>
              <a:buSzPts val="1900"/>
              <a:buFont typeface="Open Sans Light"/>
              <a:buChar char="●"/>
            </a:pPr>
            <a:r>
              <a:rPr lang="en" sz="1900">
                <a:latin typeface="Open Sans Light"/>
                <a:ea typeface="Open Sans Light"/>
                <a:cs typeface="Open Sans Light"/>
                <a:sym typeface="Open Sans Light"/>
              </a:rPr>
              <a:t>I read writings or watch media that are inspiration to me </a:t>
            </a:r>
            <a:endParaRPr sz="1900">
              <a:latin typeface="Open Sans Light"/>
              <a:ea typeface="Open Sans Light"/>
              <a:cs typeface="Open Sans Light"/>
              <a:sym typeface="Open Sans Light"/>
            </a:endParaRPr>
          </a:p>
        </p:txBody>
      </p:sp>
      <p:sp>
        <p:nvSpPr>
          <p:cNvPr id="258" name="Google Shape;258;p40"/>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0"/>
          <p:cNvSpPr txBox="1"/>
          <p:nvPr/>
        </p:nvSpPr>
        <p:spPr>
          <a:xfrm>
            <a:off x="80800" y="4488875"/>
            <a:ext cx="2637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a:latin typeface="Open Sans Light"/>
                <a:ea typeface="Open Sans Light"/>
                <a:cs typeface="Open Sans Light"/>
                <a:sym typeface="Open Sans Light"/>
              </a:rPr>
              <a:t>Source: Dr. Sharon Milgram, Director of NIH OITE</a:t>
            </a:r>
            <a:endParaRPr sz="1500" i="1">
              <a:latin typeface="Open Sans Light"/>
              <a:ea typeface="Open Sans Light"/>
              <a:cs typeface="Open Sans Light"/>
              <a:sym typeface="Open Sans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txBox="1">
            <a:spLocks noGrp="1"/>
          </p:cNvSpPr>
          <p:nvPr>
            <p:ph type="title"/>
          </p:nvPr>
        </p:nvSpPr>
        <p:spPr>
          <a:xfrm>
            <a:off x="146100" y="418392"/>
            <a:ext cx="885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pen Sans Light"/>
                <a:ea typeface="Open Sans Light"/>
                <a:cs typeface="Open Sans Light"/>
                <a:sym typeface="Open Sans Light"/>
              </a:rPr>
              <a:t>Activity #1: </a:t>
            </a:r>
            <a:r>
              <a:rPr lang="en" sz="2600" dirty="0">
                <a:latin typeface="Open Sans Light"/>
                <a:ea typeface="Open Sans Light"/>
                <a:cs typeface="Open Sans Light"/>
                <a:sym typeface="Open Sans Light"/>
              </a:rPr>
              <a:t>Wellness Assessment - Follow Up Questions    </a:t>
            </a:r>
            <a:endParaRPr sz="2600" dirty="0">
              <a:latin typeface="Open Sans Light"/>
              <a:ea typeface="Open Sans Light"/>
              <a:cs typeface="Open Sans Light"/>
              <a:sym typeface="Open Sans Light"/>
            </a:endParaRPr>
          </a:p>
        </p:txBody>
      </p:sp>
      <p:sp>
        <p:nvSpPr>
          <p:cNvPr id="265" name="Google Shape;265;p41"/>
          <p:cNvSpPr txBox="1">
            <a:spLocks noGrp="1"/>
          </p:cNvSpPr>
          <p:nvPr>
            <p:ph type="body" idx="1"/>
          </p:nvPr>
        </p:nvSpPr>
        <p:spPr>
          <a:xfrm>
            <a:off x="201300" y="1277950"/>
            <a:ext cx="8741400" cy="37353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As you went through the assessment questions, did anything stand out to you? </a:t>
            </a: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What are you pleased about in your wellness practices? </a:t>
            </a: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What would you like to change? </a:t>
            </a:r>
            <a:endParaRPr>
              <a:latin typeface="Open Sans Light"/>
              <a:ea typeface="Open Sans Light"/>
              <a:cs typeface="Open Sans Light"/>
              <a:sym typeface="Open Sans Light"/>
            </a:endParaRPr>
          </a:p>
          <a:p>
            <a:pPr marL="914400" lvl="1" indent="-342900" algn="l" rtl="0">
              <a:lnSpc>
                <a:spcPct val="100000"/>
              </a:lnSpc>
              <a:spcBef>
                <a:spcPts val="0"/>
              </a:spcBef>
              <a:spcAft>
                <a:spcPts val="0"/>
              </a:spcAft>
              <a:buSzPts val="1800"/>
              <a:buFont typeface="Open Sans Light"/>
              <a:buChar char="○"/>
            </a:pPr>
            <a:r>
              <a:rPr lang="en" sz="1800">
                <a:latin typeface="Open Sans Light"/>
                <a:ea typeface="Open Sans Light"/>
                <a:cs typeface="Open Sans Light"/>
                <a:sym typeface="Open Sans Light"/>
              </a:rPr>
              <a:t>What are some barriers to making these changes? How can we deal with these barriers? </a:t>
            </a:r>
            <a:endParaRPr sz="1800">
              <a:latin typeface="Open Sans Light"/>
              <a:ea typeface="Open Sans Light"/>
              <a:cs typeface="Open Sans Light"/>
              <a:sym typeface="Open Sans Light"/>
            </a:endParaRPr>
          </a:p>
        </p:txBody>
      </p:sp>
      <p:sp>
        <p:nvSpPr>
          <p:cNvPr id="266" name="Google Shape;266;p41"/>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1"/>
          <p:cNvSpPr txBox="1"/>
          <p:nvPr/>
        </p:nvSpPr>
        <p:spPr>
          <a:xfrm>
            <a:off x="80800" y="4488875"/>
            <a:ext cx="2637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i="1">
                <a:latin typeface="Open Sans Light"/>
                <a:ea typeface="Open Sans Light"/>
                <a:cs typeface="Open Sans Light"/>
                <a:sym typeface="Open Sans Light"/>
              </a:rPr>
              <a:t>Source: Dr. Sharon Milgram, Director of NIH OITE</a:t>
            </a:r>
            <a:endParaRPr sz="1500" i="1">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Outline of Today’s Session </a:t>
            </a:r>
            <a:endParaRPr>
              <a:latin typeface="Open Sans Light"/>
              <a:ea typeface="Open Sans Light"/>
              <a:cs typeface="Open Sans Light"/>
              <a:sym typeface="Open Sans Light"/>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Open Sans"/>
              <a:buChar char="●"/>
            </a:pPr>
            <a:r>
              <a:rPr lang="en" b="1">
                <a:latin typeface="Open Sans"/>
                <a:ea typeface="Open Sans"/>
                <a:cs typeface="Open Sans"/>
                <a:sym typeface="Open Sans"/>
              </a:rPr>
              <a:t>2:00PM - 2:40PM</a:t>
            </a:r>
            <a:r>
              <a:rPr lang="en">
                <a:latin typeface="Open Sans Light"/>
                <a:ea typeface="Open Sans Light"/>
                <a:cs typeface="Open Sans Light"/>
                <a:sym typeface="Open Sans Light"/>
              </a:rPr>
              <a:t> Presentation on Wellness and Self-care </a:t>
            </a:r>
            <a:endParaRPr>
              <a:latin typeface="Open Sans Light"/>
              <a:ea typeface="Open Sans Light"/>
              <a:cs typeface="Open Sans Light"/>
              <a:sym typeface="Open Sans Light"/>
            </a:endParaRPr>
          </a:p>
          <a:p>
            <a:pPr marL="45720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b="1">
                <a:latin typeface="Open Sans"/>
                <a:ea typeface="Open Sans"/>
                <a:cs typeface="Open Sans"/>
                <a:sym typeface="Open Sans"/>
              </a:rPr>
              <a:t>2:40PM - 3:00PM</a:t>
            </a:r>
            <a:r>
              <a:rPr lang="en">
                <a:latin typeface="Open Sans Light"/>
                <a:ea typeface="Open Sans Light"/>
                <a:cs typeface="Open Sans Light"/>
                <a:sym typeface="Open Sans Light"/>
              </a:rPr>
              <a:t> Break (</a:t>
            </a:r>
            <a:r>
              <a:rPr lang="en" i="1" u="sng">
                <a:latin typeface="Open Sans Light"/>
                <a:ea typeface="Open Sans Light"/>
                <a:cs typeface="Open Sans Light"/>
                <a:sym typeface="Open Sans Light"/>
              </a:rPr>
              <a:t>please remain on Blue Jeans during this break!</a:t>
            </a:r>
            <a:r>
              <a:rPr lang="en">
                <a:latin typeface="Open Sans Light"/>
                <a:ea typeface="Open Sans Light"/>
                <a:cs typeface="Open Sans Light"/>
                <a:sym typeface="Open Sans Light"/>
              </a:rPr>
              <a:t>) </a:t>
            </a:r>
            <a:endParaRPr>
              <a:latin typeface="Open Sans Light"/>
              <a:ea typeface="Open Sans Light"/>
              <a:cs typeface="Open Sans Light"/>
              <a:sym typeface="Open Sans Light"/>
            </a:endParaRPr>
          </a:p>
          <a:p>
            <a:pPr marL="45720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b="1">
                <a:latin typeface="Open Sans"/>
                <a:ea typeface="Open Sans"/>
                <a:cs typeface="Open Sans"/>
                <a:sym typeface="Open Sans"/>
              </a:rPr>
              <a:t>3:00PM - 3:45PM</a:t>
            </a:r>
            <a:r>
              <a:rPr lang="en">
                <a:latin typeface="Open Sans Light"/>
                <a:ea typeface="Open Sans Light"/>
                <a:cs typeface="Open Sans Light"/>
                <a:sym typeface="Open Sans Light"/>
              </a:rPr>
              <a:t> Breakout Sessions </a:t>
            </a:r>
            <a:endParaRPr>
              <a:latin typeface="Open Sans Light"/>
              <a:ea typeface="Open Sans Light"/>
              <a:cs typeface="Open Sans Light"/>
              <a:sym typeface="Open Sans Light"/>
            </a:endParaRPr>
          </a:p>
          <a:p>
            <a:pPr marL="45720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b="1">
                <a:latin typeface="Open Sans"/>
                <a:ea typeface="Open Sans"/>
                <a:cs typeface="Open Sans"/>
                <a:sym typeface="Open Sans"/>
              </a:rPr>
              <a:t>3:45PM - 4:00PM</a:t>
            </a:r>
            <a:r>
              <a:rPr lang="en">
                <a:latin typeface="Open Sans Light"/>
                <a:ea typeface="Open Sans Light"/>
                <a:cs typeface="Open Sans Light"/>
                <a:sym typeface="Open Sans Light"/>
              </a:rPr>
              <a:t> Wrap Up </a:t>
            </a:r>
            <a:endParaRPr>
              <a:latin typeface="Open Sans Light"/>
              <a:ea typeface="Open Sans Light"/>
              <a:cs typeface="Open Sans Light"/>
              <a:sym typeface="Open Sans Light"/>
            </a:endParaRPr>
          </a:p>
          <a:p>
            <a:pPr marL="45720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b="1">
                <a:latin typeface="Open Sans"/>
                <a:ea typeface="Open Sans"/>
                <a:cs typeface="Open Sans"/>
                <a:sym typeface="Open Sans"/>
              </a:rPr>
              <a:t>5:00PM - 6:00PM</a:t>
            </a:r>
            <a:r>
              <a:rPr lang="en">
                <a:latin typeface="Open Sans Light"/>
                <a:ea typeface="Open Sans Light"/>
                <a:cs typeface="Open Sans Light"/>
                <a:sym typeface="Open Sans Light"/>
              </a:rPr>
              <a:t> PSN-led Student Social  </a:t>
            </a:r>
            <a:endParaRPr>
              <a:latin typeface="Open Sans Light"/>
              <a:ea typeface="Open Sans Light"/>
              <a:cs typeface="Open Sans Light"/>
              <a:sym typeface="Open Sans Light"/>
            </a:endParaRPr>
          </a:p>
        </p:txBody>
      </p:sp>
      <p:sp>
        <p:nvSpPr>
          <p:cNvPr id="74" name="Google Shape;74;p15"/>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Activity #2: Life Tracker  </a:t>
            </a:r>
            <a:endParaRPr>
              <a:latin typeface="Open Sans Light"/>
              <a:ea typeface="Open Sans Light"/>
              <a:cs typeface="Open Sans Light"/>
              <a:sym typeface="Open Sans Light"/>
            </a:endParaRPr>
          </a:p>
        </p:txBody>
      </p:sp>
      <p:sp>
        <p:nvSpPr>
          <p:cNvPr id="273" name="Google Shape;273;p42"/>
          <p:cNvSpPr txBox="1">
            <a:spLocks noGrp="1"/>
          </p:cNvSpPr>
          <p:nvPr>
            <p:ph type="body" idx="1"/>
          </p:nvPr>
        </p:nvSpPr>
        <p:spPr>
          <a:xfrm>
            <a:off x="126150" y="1125550"/>
            <a:ext cx="8891700" cy="37353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Consider your typical week. How much time do you spend on the different dimensions of wellness? </a:t>
            </a:r>
            <a:endParaRPr>
              <a:latin typeface="Open Sans Light"/>
              <a:ea typeface="Open Sans Light"/>
              <a:cs typeface="Open Sans Light"/>
              <a:sym typeface="Open Sans Light"/>
            </a:endParaRPr>
          </a:p>
        </p:txBody>
      </p:sp>
      <p:sp>
        <p:nvSpPr>
          <p:cNvPr id="274" name="Google Shape;274;p42"/>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5" name="Google Shape;275;p42"/>
          <p:cNvGrpSpPr/>
          <p:nvPr/>
        </p:nvGrpSpPr>
        <p:grpSpPr>
          <a:xfrm>
            <a:off x="166700" y="2105025"/>
            <a:ext cx="4473000" cy="2727302"/>
            <a:chOff x="166700" y="2105025"/>
            <a:chExt cx="4473000" cy="2727302"/>
          </a:xfrm>
        </p:grpSpPr>
        <p:pic>
          <p:nvPicPr>
            <p:cNvPr id="276" name="Google Shape;276;p42"/>
            <p:cNvPicPr preferRelativeResize="0"/>
            <p:nvPr/>
          </p:nvPicPr>
          <p:blipFill rotWithShape="1">
            <a:blip r:embed="rId3">
              <a:alphaModFix/>
            </a:blip>
            <a:srcRect l="2395" t="10840" r="2175" b="16742"/>
            <a:stretch/>
          </p:blipFill>
          <p:spPr>
            <a:xfrm>
              <a:off x="190500" y="2105025"/>
              <a:ext cx="4424451" cy="2238374"/>
            </a:xfrm>
            <a:prstGeom prst="rect">
              <a:avLst/>
            </a:prstGeom>
            <a:noFill/>
            <a:ln>
              <a:noFill/>
            </a:ln>
          </p:spPr>
        </p:pic>
        <p:pic>
          <p:nvPicPr>
            <p:cNvPr id="277" name="Google Shape;277;p42"/>
            <p:cNvPicPr preferRelativeResize="0"/>
            <p:nvPr/>
          </p:nvPicPr>
          <p:blipFill rotWithShape="1">
            <a:blip r:embed="rId3">
              <a:alphaModFix/>
            </a:blip>
            <a:srcRect l="2395" t="84182" r="2175"/>
            <a:stretch/>
          </p:blipFill>
          <p:spPr>
            <a:xfrm>
              <a:off x="190500" y="4343401"/>
              <a:ext cx="4424451" cy="488926"/>
            </a:xfrm>
            <a:prstGeom prst="rect">
              <a:avLst/>
            </a:prstGeom>
            <a:noFill/>
            <a:ln>
              <a:noFill/>
            </a:ln>
          </p:spPr>
        </p:pic>
        <p:sp>
          <p:nvSpPr>
            <p:cNvPr id="278" name="Google Shape;278;p42"/>
            <p:cNvSpPr/>
            <p:nvPr/>
          </p:nvSpPr>
          <p:spPr>
            <a:xfrm>
              <a:off x="166700" y="4333875"/>
              <a:ext cx="4473000" cy="47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 name="Google Shape;279;p42"/>
          <p:cNvGrpSpPr/>
          <p:nvPr/>
        </p:nvGrpSpPr>
        <p:grpSpPr>
          <a:xfrm>
            <a:off x="4494800" y="2105025"/>
            <a:ext cx="4473000" cy="2613526"/>
            <a:chOff x="4494800" y="2105025"/>
            <a:chExt cx="4473000" cy="2613526"/>
          </a:xfrm>
        </p:grpSpPr>
        <p:pic>
          <p:nvPicPr>
            <p:cNvPr id="280" name="Google Shape;280;p42"/>
            <p:cNvPicPr preferRelativeResize="0"/>
            <p:nvPr/>
          </p:nvPicPr>
          <p:blipFill rotWithShape="1">
            <a:blip r:embed="rId4">
              <a:alphaModFix/>
            </a:blip>
            <a:srcRect l="2021" t="10911" r="2174" b="13525"/>
            <a:stretch/>
          </p:blipFill>
          <p:spPr>
            <a:xfrm>
              <a:off x="4729175" y="2105025"/>
              <a:ext cx="4238625" cy="2228850"/>
            </a:xfrm>
            <a:prstGeom prst="rect">
              <a:avLst/>
            </a:prstGeom>
            <a:noFill/>
            <a:ln>
              <a:noFill/>
            </a:ln>
          </p:spPr>
        </p:pic>
        <p:pic>
          <p:nvPicPr>
            <p:cNvPr id="281" name="Google Shape;281;p42"/>
            <p:cNvPicPr preferRelativeResize="0"/>
            <p:nvPr/>
          </p:nvPicPr>
          <p:blipFill rotWithShape="1">
            <a:blip r:embed="rId4">
              <a:alphaModFix/>
            </a:blip>
            <a:srcRect l="2021" t="87281" r="2174"/>
            <a:stretch/>
          </p:blipFill>
          <p:spPr>
            <a:xfrm>
              <a:off x="4729175" y="4343401"/>
              <a:ext cx="4238625" cy="375150"/>
            </a:xfrm>
            <a:prstGeom prst="rect">
              <a:avLst/>
            </a:prstGeom>
            <a:noFill/>
            <a:ln>
              <a:noFill/>
            </a:ln>
          </p:spPr>
        </p:pic>
        <p:sp>
          <p:nvSpPr>
            <p:cNvPr id="282" name="Google Shape;282;p42"/>
            <p:cNvSpPr/>
            <p:nvPr/>
          </p:nvSpPr>
          <p:spPr>
            <a:xfrm>
              <a:off x="4494800" y="4333875"/>
              <a:ext cx="4473000" cy="477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286"/>
        <p:cNvGrpSpPr/>
        <p:nvPr/>
      </p:nvGrpSpPr>
      <p:grpSpPr>
        <a:xfrm>
          <a:off x="0" y="0"/>
          <a:ext cx="0" cy="0"/>
          <a:chOff x="0" y="0"/>
          <a:chExt cx="0" cy="0"/>
        </a:xfrm>
      </p:grpSpPr>
      <p:sp>
        <p:nvSpPr>
          <p:cNvPr id="287" name="Google Shape;287;p43"/>
          <p:cNvSpPr txBox="1">
            <a:spLocks noGrp="1"/>
          </p:cNvSpPr>
          <p:nvPr>
            <p:ph type="title"/>
          </p:nvPr>
        </p:nvSpPr>
        <p:spPr>
          <a:xfrm>
            <a:off x="311700" y="303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Activity #2: Measuring Self-Efficacy </a:t>
            </a:r>
            <a:endParaRPr>
              <a:latin typeface="Open Sans Light"/>
              <a:ea typeface="Open Sans Light"/>
              <a:cs typeface="Open Sans Light"/>
              <a:sym typeface="Open Sans Light"/>
            </a:endParaRPr>
          </a:p>
        </p:txBody>
      </p:sp>
      <p:sp>
        <p:nvSpPr>
          <p:cNvPr id="288" name="Google Shape;288;p43"/>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9" name="Google Shape;289;p43"/>
          <p:cNvPicPr preferRelativeResize="0"/>
          <p:nvPr/>
        </p:nvPicPr>
        <p:blipFill>
          <a:blip r:embed="rId3">
            <a:alphaModFix/>
          </a:blip>
          <a:stretch>
            <a:fillRect/>
          </a:stretch>
        </p:blipFill>
        <p:spPr>
          <a:xfrm>
            <a:off x="1225300" y="1144975"/>
            <a:ext cx="6826575" cy="3765125"/>
          </a:xfrm>
          <a:prstGeom prst="rect">
            <a:avLst/>
          </a:prstGeom>
          <a:noFill/>
          <a:ln>
            <a:noFill/>
          </a:ln>
        </p:spPr>
      </p:pic>
      <p:sp>
        <p:nvSpPr>
          <p:cNvPr id="290" name="Google Shape;290;p43"/>
          <p:cNvSpPr txBox="1"/>
          <p:nvPr/>
        </p:nvSpPr>
        <p:spPr>
          <a:xfrm>
            <a:off x="6133525" y="614200"/>
            <a:ext cx="2474700" cy="2041800"/>
          </a:xfrm>
          <a:prstGeom prst="rect">
            <a:avLst/>
          </a:prstGeom>
          <a:solidFill>
            <a:srgbClr val="F4CCCC"/>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I think we can take out this slide/activity since we’re not focusing on self-efficacy as much during the large-group session. Replace this activity with the “Wellness Assessment” activity from Dr. Sharon Milgram </a:t>
            </a:r>
            <a:endParaRPr b="1"/>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216016" y="470100"/>
            <a:ext cx="872576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Open Sans Light"/>
                <a:ea typeface="Open Sans Light"/>
                <a:cs typeface="Open Sans Light"/>
                <a:sym typeface="Open Sans Light"/>
              </a:rPr>
              <a:t>Activity #3: Developing healthy coping mechanisms</a:t>
            </a:r>
            <a:endParaRPr dirty="0">
              <a:latin typeface="Open Sans Light"/>
              <a:ea typeface="Open Sans Light"/>
              <a:cs typeface="Open Sans Light"/>
              <a:sym typeface="Open Sans Light"/>
            </a:endParaRPr>
          </a:p>
        </p:txBody>
      </p:sp>
      <p:sp>
        <p:nvSpPr>
          <p:cNvPr id="296" name="Google Shape;296;p44"/>
          <p:cNvSpPr txBox="1">
            <a:spLocks noGrp="1"/>
          </p:cNvSpPr>
          <p:nvPr>
            <p:ph type="body" idx="1"/>
          </p:nvPr>
        </p:nvSpPr>
        <p:spPr>
          <a:xfrm>
            <a:off x="4717800" y="1257000"/>
            <a:ext cx="41190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solidFill>
                  <a:schemeClr val="dk1"/>
                </a:solidFill>
                <a:latin typeface="Open Sans Light"/>
                <a:ea typeface="Open Sans Light"/>
                <a:cs typeface="Open Sans Light"/>
                <a:sym typeface="Open Sans Light"/>
              </a:rPr>
              <a:t>Reflect on a time when you were in a challenging situation. </a:t>
            </a:r>
            <a:endParaRPr sz="2000" dirty="0">
              <a:solidFill>
                <a:schemeClr val="dk1"/>
              </a:solidFill>
              <a:latin typeface="Open Sans Light"/>
              <a:ea typeface="Open Sans Light"/>
              <a:cs typeface="Open Sans Light"/>
              <a:sym typeface="Open Sans Light"/>
            </a:endParaRPr>
          </a:p>
          <a:p>
            <a:pPr marL="457200" lvl="0" indent="-336550" algn="l" rtl="0">
              <a:spcBef>
                <a:spcPts val="0"/>
              </a:spcBef>
              <a:spcAft>
                <a:spcPts val="0"/>
              </a:spcAft>
              <a:buSzPts val="1700"/>
              <a:buFont typeface="Open Sans Light"/>
              <a:buChar char="●"/>
            </a:pPr>
            <a:r>
              <a:rPr lang="en" sz="1700" dirty="0">
                <a:latin typeface="Open Sans Light"/>
                <a:ea typeface="Open Sans Light"/>
                <a:cs typeface="Open Sans Light"/>
                <a:sym typeface="Open Sans Light"/>
              </a:rPr>
              <a:t>Was it a changeable or unchangeable situation? Both? </a:t>
            </a:r>
            <a:endParaRPr sz="1700" dirty="0">
              <a:latin typeface="Open Sans Light"/>
              <a:ea typeface="Open Sans Light"/>
              <a:cs typeface="Open Sans Light"/>
              <a:sym typeface="Open Sans Light"/>
            </a:endParaRPr>
          </a:p>
          <a:p>
            <a:pPr marL="457200" lvl="0" indent="-336550" algn="l" rtl="0">
              <a:spcBef>
                <a:spcPts val="0"/>
              </a:spcBef>
              <a:spcAft>
                <a:spcPts val="0"/>
              </a:spcAft>
              <a:buSzPts val="1700"/>
              <a:buFont typeface="Open Sans Light"/>
              <a:buChar char="●"/>
            </a:pPr>
            <a:r>
              <a:rPr lang="en" sz="1700" dirty="0">
                <a:latin typeface="Open Sans Light"/>
                <a:ea typeface="Open Sans Light"/>
                <a:cs typeface="Open Sans Light"/>
                <a:sym typeface="Open Sans Light"/>
              </a:rPr>
              <a:t>How did you handle the situation? </a:t>
            </a:r>
            <a:endParaRPr sz="1700" dirty="0">
              <a:latin typeface="Open Sans Light"/>
              <a:ea typeface="Open Sans Light"/>
              <a:cs typeface="Open Sans Light"/>
              <a:sym typeface="Open Sans Light"/>
            </a:endParaRPr>
          </a:p>
          <a:p>
            <a:pPr marL="457200" lvl="0" indent="-336550" algn="l" rtl="0">
              <a:spcBef>
                <a:spcPts val="0"/>
              </a:spcBef>
              <a:spcAft>
                <a:spcPts val="0"/>
              </a:spcAft>
              <a:buSzPts val="1700"/>
              <a:buFont typeface="Open Sans Light"/>
              <a:buChar char="●"/>
            </a:pPr>
            <a:r>
              <a:rPr lang="en" sz="1700" dirty="0">
                <a:latin typeface="Open Sans Light"/>
                <a:ea typeface="Open Sans Light"/>
                <a:cs typeface="Open Sans Light"/>
                <a:sym typeface="Open Sans Light"/>
              </a:rPr>
              <a:t>Did you use the most beneficial coping strategies? </a:t>
            </a:r>
            <a:endParaRPr sz="1700" dirty="0">
              <a:latin typeface="Open Sans Light"/>
              <a:ea typeface="Open Sans Light"/>
              <a:cs typeface="Open Sans Light"/>
              <a:sym typeface="Open Sans Light"/>
            </a:endParaRPr>
          </a:p>
          <a:p>
            <a:pPr marL="457200" lvl="0" indent="-330200" algn="l" rtl="0">
              <a:spcBef>
                <a:spcPts val="0"/>
              </a:spcBef>
              <a:spcAft>
                <a:spcPts val="0"/>
              </a:spcAft>
              <a:buSzPts val="1600"/>
              <a:buFont typeface="Open Sans Light"/>
              <a:buChar char="●"/>
            </a:pPr>
            <a:r>
              <a:rPr lang="en" sz="1700" dirty="0">
                <a:latin typeface="Open Sans Light"/>
                <a:ea typeface="Open Sans Light"/>
                <a:cs typeface="Open Sans Light"/>
                <a:sym typeface="Open Sans Light"/>
              </a:rPr>
              <a:t>If not, what would you do differently?</a:t>
            </a:r>
            <a:r>
              <a:rPr lang="en" sz="1600" dirty="0">
                <a:latin typeface="Open Sans Light"/>
                <a:ea typeface="Open Sans Light"/>
                <a:cs typeface="Open Sans Light"/>
                <a:sym typeface="Open Sans Light"/>
              </a:rPr>
              <a:t> </a:t>
            </a:r>
            <a:endParaRPr sz="1600" dirty="0">
              <a:latin typeface="Open Sans Light"/>
              <a:ea typeface="Open Sans Light"/>
              <a:cs typeface="Open Sans Light"/>
              <a:sym typeface="Open Sans Light"/>
            </a:endParaRPr>
          </a:p>
        </p:txBody>
      </p:sp>
      <p:sp>
        <p:nvSpPr>
          <p:cNvPr id="297" name="Google Shape;297;p44"/>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8" name="Google Shape;298;p44"/>
          <p:cNvPicPr preferRelativeResize="0"/>
          <p:nvPr/>
        </p:nvPicPr>
        <p:blipFill>
          <a:blip r:embed="rId3">
            <a:alphaModFix/>
          </a:blip>
          <a:stretch>
            <a:fillRect/>
          </a:stretch>
        </p:blipFill>
        <p:spPr>
          <a:xfrm>
            <a:off x="311700" y="1231200"/>
            <a:ext cx="4267200" cy="3200400"/>
          </a:xfrm>
          <a:prstGeom prst="rect">
            <a:avLst/>
          </a:prstGeom>
          <a:noFill/>
          <a:ln>
            <a:noFill/>
          </a:ln>
        </p:spPr>
      </p:pic>
      <p:sp>
        <p:nvSpPr>
          <p:cNvPr id="299" name="Google Shape;299;p44"/>
          <p:cNvSpPr txBox="1"/>
          <p:nvPr/>
        </p:nvSpPr>
        <p:spPr>
          <a:xfrm>
            <a:off x="387900" y="4279200"/>
            <a:ext cx="19176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chemeClr val="dk2"/>
                </a:solidFill>
              </a:rPr>
              <a:t>stresstostrength.com</a:t>
            </a:r>
            <a:endParaRPr sz="1200" i="1">
              <a:solidFill>
                <a:schemeClr val="dk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03"/>
        <p:cNvGrpSpPr/>
        <p:nvPr/>
      </p:nvGrpSpPr>
      <p:grpSpPr>
        <a:xfrm>
          <a:off x="0" y="0"/>
          <a:ext cx="0" cy="0"/>
          <a:chOff x="0" y="0"/>
          <a:chExt cx="0" cy="0"/>
        </a:xfrm>
      </p:grpSpPr>
      <p:sp>
        <p:nvSpPr>
          <p:cNvPr id="304" name="Google Shape;304;p45"/>
          <p:cNvSpPr txBox="1">
            <a:spLocks noGrp="1"/>
          </p:cNvSpPr>
          <p:nvPr>
            <p:ph type="title"/>
          </p:nvPr>
        </p:nvSpPr>
        <p:spPr>
          <a:xfrm>
            <a:off x="311700" y="303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Important points to discuss with students </a:t>
            </a:r>
            <a:endParaRPr>
              <a:latin typeface="Open Sans Light"/>
              <a:ea typeface="Open Sans Light"/>
              <a:cs typeface="Open Sans Light"/>
              <a:sym typeface="Open Sans Light"/>
            </a:endParaRPr>
          </a:p>
        </p:txBody>
      </p:sp>
      <p:sp>
        <p:nvSpPr>
          <p:cNvPr id="305" name="Google Shape;305;p45"/>
          <p:cNvSpPr txBox="1">
            <a:spLocks noGrp="1"/>
          </p:cNvSpPr>
          <p:nvPr>
            <p:ph type="body" idx="1"/>
          </p:nvPr>
        </p:nvSpPr>
        <p:spPr>
          <a:xfrm>
            <a:off x="136800" y="1025125"/>
            <a:ext cx="86955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When deciding on rotation and thesis labs, consider your needs when it comes to wellness and self-care. Do they align with the PI’s expectations?</a:t>
            </a:r>
            <a:endParaRPr u="sng">
              <a:latin typeface="Open Sans Light"/>
              <a:ea typeface="Open Sans Light"/>
              <a:cs typeface="Open Sans Light"/>
              <a:sym typeface="Open Sans Light"/>
            </a:endParaRPr>
          </a:p>
          <a:p>
            <a:pPr marL="914400" lvl="1" indent="-317500" algn="l" rtl="0">
              <a:lnSpc>
                <a:spcPct val="100000"/>
              </a:lnSpc>
              <a:spcBef>
                <a:spcPts val="0"/>
              </a:spcBef>
              <a:spcAft>
                <a:spcPts val="0"/>
              </a:spcAft>
              <a:buSzPts val="1400"/>
              <a:buFont typeface="Open Sans Light"/>
              <a:buChar char="○"/>
            </a:pPr>
            <a:r>
              <a:rPr lang="en" i="1">
                <a:latin typeface="Open Sans Light"/>
                <a:ea typeface="Open Sans Light"/>
                <a:cs typeface="Open Sans Light"/>
                <a:sym typeface="Open Sans Light"/>
              </a:rPr>
              <a:t>How often are you expected to be in the lab? (What about weekends?)</a:t>
            </a:r>
            <a:endParaRPr i="1">
              <a:latin typeface="Open Sans Light"/>
              <a:ea typeface="Open Sans Light"/>
              <a:cs typeface="Open Sans Light"/>
              <a:sym typeface="Open Sans Light"/>
            </a:endParaRPr>
          </a:p>
          <a:p>
            <a:pPr marL="914400" lvl="1" indent="-317500" algn="l" rtl="0">
              <a:lnSpc>
                <a:spcPct val="100000"/>
              </a:lnSpc>
              <a:spcBef>
                <a:spcPts val="0"/>
              </a:spcBef>
              <a:spcAft>
                <a:spcPts val="0"/>
              </a:spcAft>
              <a:buSzPts val="1400"/>
              <a:buFont typeface="Open Sans Light"/>
              <a:buChar char="○"/>
            </a:pPr>
            <a:r>
              <a:rPr lang="en" i="1">
                <a:latin typeface="Open Sans Light"/>
                <a:ea typeface="Open Sans Light"/>
                <a:cs typeface="Open Sans Light"/>
                <a:sym typeface="Open Sans Light"/>
              </a:rPr>
              <a:t>Do you feel comfortable with the mentor? Could you see yourself effectively communicating with them?</a:t>
            </a:r>
            <a:endParaRPr i="1">
              <a:latin typeface="Open Sans Light"/>
              <a:ea typeface="Open Sans Light"/>
              <a:cs typeface="Open Sans Light"/>
              <a:sym typeface="Open Sans Light"/>
            </a:endParaRPr>
          </a:p>
          <a:p>
            <a:pPr marL="914400" lvl="1" indent="-317500" algn="l" rtl="0">
              <a:lnSpc>
                <a:spcPct val="100000"/>
              </a:lnSpc>
              <a:spcBef>
                <a:spcPts val="0"/>
              </a:spcBef>
              <a:spcAft>
                <a:spcPts val="0"/>
              </a:spcAft>
              <a:buSzPts val="1400"/>
              <a:buFont typeface="Open Sans Light"/>
              <a:buChar char="○"/>
            </a:pPr>
            <a:r>
              <a:rPr lang="en" i="1">
                <a:latin typeface="Open Sans Light"/>
                <a:ea typeface="Open Sans Light"/>
                <a:cs typeface="Open Sans Light"/>
                <a:sym typeface="Open Sans Light"/>
              </a:rPr>
              <a:t>What about the balance between coursework and lab work? </a:t>
            </a:r>
            <a:endParaRPr i="1">
              <a:latin typeface="Open Sans Light"/>
              <a:ea typeface="Open Sans Light"/>
              <a:cs typeface="Open Sans Light"/>
              <a:sym typeface="Open Sans Light"/>
            </a:endParaRPr>
          </a:p>
          <a:p>
            <a:pPr marL="914400" lvl="1" indent="-317500" algn="l" rtl="0">
              <a:lnSpc>
                <a:spcPct val="100000"/>
              </a:lnSpc>
              <a:spcBef>
                <a:spcPts val="0"/>
              </a:spcBef>
              <a:spcAft>
                <a:spcPts val="0"/>
              </a:spcAft>
              <a:buSzPts val="1400"/>
              <a:buFont typeface="Open Sans Light"/>
              <a:buChar char="○"/>
            </a:pPr>
            <a:r>
              <a:rPr lang="en" i="1">
                <a:latin typeface="Open Sans Light"/>
                <a:ea typeface="Open Sans Light"/>
                <a:cs typeface="Open Sans Light"/>
                <a:sym typeface="Open Sans Light"/>
              </a:rPr>
              <a:t>Happiness/Stress level of other students, employees of the lab?</a:t>
            </a:r>
            <a:endParaRPr i="1">
              <a:latin typeface="Open Sans Light"/>
              <a:ea typeface="Open Sans Light"/>
              <a:cs typeface="Open Sans Light"/>
              <a:sym typeface="Open Sans Light"/>
            </a:endParaRPr>
          </a:p>
          <a:p>
            <a:pPr marL="457200" lvl="0" indent="-330200" algn="l" rtl="0">
              <a:lnSpc>
                <a:spcPct val="100000"/>
              </a:lnSpc>
              <a:spcBef>
                <a:spcPts val="0"/>
              </a:spcBef>
              <a:spcAft>
                <a:spcPts val="0"/>
              </a:spcAft>
              <a:buSzPts val="1600"/>
              <a:buFont typeface="Open Sans Light"/>
              <a:buChar char="●"/>
            </a:pPr>
            <a:r>
              <a:rPr lang="en">
                <a:latin typeface="Open Sans Light"/>
                <a:ea typeface="Open Sans Light"/>
                <a:cs typeface="Open Sans Light"/>
                <a:sym typeface="Open Sans Light"/>
              </a:rPr>
              <a:t>Emphasize the need to develop a strong social support system.</a:t>
            </a:r>
            <a:r>
              <a:rPr lang="en" sz="1600">
                <a:latin typeface="Open Sans Light"/>
                <a:ea typeface="Open Sans Light"/>
                <a:cs typeface="Open Sans Light"/>
                <a:sym typeface="Open Sans Light"/>
              </a:rPr>
              <a:t> </a:t>
            </a:r>
            <a:endParaRPr sz="1600">
              <a:latin typeface="Open Sans Light"/>
              <a:ea typeface="Open Sans Light"/>
              <a:cs typeface="Open Sans Light"/>
              <a:sym typeface="Open Sans Light"/>
            </a:endParaRPr>
          </a:p>
          <a:p>
            <a:pPr marL="914400" lvl="1" indent="-330200" algn="l" rtl="0">
              <a:lnSpc>
                <a:spcPct val="100000"/>
              </a:lnSpc>
              <a:spcBef>
                <a:spcPts val="0"/>
              </a:spcBef>
              <a:spcAft>
                <a:spcPts val="0"/>
              </a:spcAft>
              <a:buSzPts val="1600"/>
              <a:buFont typeface="Open Sans Light"/>
              <a:buChar char="○"/>
            </a:pPr>
            <a:r>
              <a:rPr lang="en" sz="1600" i="1">
                <a:latin typeface="Open Sans Light"/>
                <a:ea typeface="Open Sans Light"/>
                <a:cs typeface="Open Sans Light"/>
                <a:sym typeface="Open Sans Light"/>
              </a:rPr>
              <a:t>Why is a social support system important? </a:t>
            </a:r>
            <a:endParaRPr sz="1600" i="1">
              <a:latin typeface="Open Sans Light"/>
              <a:ea typeface="Open Sans Light"/>
              <a:cs typeface="Open Sans Light"/>
              <a:sym typeface="Open Sans Light"/>
            </a:endParaRPr>
          </a:p>
          <a:p>
            <a:pPr marL="914400" lvl="1" indent="-330200" algn="l" rtl="0">
              <a:lnSpc>
                <a:spcPct val="100000"/>
              </a:lnSpc>
              <a:spcBef>
                <a:spcPts val="0"/>
              </a:spcBef>
              <a:spcAft>
                <a:spcPts val="0"/>
              </a:spcAft>
              <a:buSzPts val="1600"/>
              <a:buFont typeface="Open Sans Light"/>
              <a:buChar char="○"/>
            </a:pPr>
            <a:r>
              <a:rPr lang="en" sz="1600" i="1">
                <a:latin typeface="Open Sans Light"/>
                <a:ea typeface="Open Sans Light"/>
                <a:cs typeface="Open Sans Light"/>
                <a:sym typeface="Open Sans Light"/>
              </a:rPr>
              <a:t>How can one develop a social support system virtually?</a:t>
            </a:r>
            <a:endParaRPr sz="1600" i="1">
              <a:latin typeface="Open Sans Light"/>
              <a:ea typeface="Open Sans Light"/>
              <a:cs typeface="Open Sans Light"/>
              <a:sym typeface="Open Sans Light"/>
            </a:endParaRPr>
          </a:p>
          <a:p>
            <a:pPr marL="914400" lvl="1" indent="-330200" algn="l" rtl="0">
              <a:lnSpc>
                <a:spcPct val="100000"/>
              </a:lnSpc>
              <a:spcBef>
                <a:spcPts val="0"/>
              </a:spcBef>
              <a:spcAft>
                <a:spcPts val="0"/>
              </a:spcAft>
              <a:buSzPts val="1600"/>
              <a:buFont typeface="Open Sans Light"/>
              <a:buChar char="○"/>
            </a:pPr>
            <a:r>
              <a:rPr lang="en" sz="1600" i="1">
                <a:latin typeface="Open Sans Light"/>
                <a:ea typeface="Open Sans Light"/>
                <a:cs typeface="Open Sans Light"/>
                <a:sym typeface="Open Sans Light"/>
              </a:rPr>
              <a:t>How was this done pre-pandemic? (and how can this be done post-pandemic?)</a:t>
            </a:r>
            <a:endParaRPr sz="1600" i="1">
              <a:latin typeface="Open Sans Light"/>
              <a:ea typeface="Open Sans Light"/>
              <a:cs typeface="Open Sans Light"/>
              <a:sym typeface="Open Sans Light"/>
            </a:endParaRPr>
          </a:p>
          <a:p>
            <a:pPr marL="457200" lvl="0" indent="0" algn="l" rtl="0">
              <a:lnSpc>
                <a:spcPct val="100000"/>
              </a:lnSpc>
              <a:spcBef>
                <a:spcPts val="0"/>
              </a:spcBef>
              <a:spcAft>
                <a:spcPts val="0"/>
              </a:spcAft>
              <a:buNone/>
            </a:pPr>
            <a:endParaRPr sz="2000">
              <a:latin typeface="Open Sans Light"/>
              <a:ea typeface="Open Sans Light"/>
              <a:cs typeface="Open Sans Light"/>
              <a:sym typeface="Open Sans Light"/>
            </a:endParaRPr>
          </a:p>
          <a:p>
            <a:pPr marL="1371600" lvl="0" indent="0" algn="l" rtl="0">
              <a:lnSpc>
                <a:spcPct val="100000"/>
              </a:lnSpc>
              <a:spcBef>
                <a:spcPts val="0"/>
              </a:spcBef>
              <a:spcAft>
                <a:spcPts val="0"/>
              </a:spcAft>
              <a:buNone/>
            </a:pPr>
            <a:endParaRPr sz="2000">
              <a:latin typeface="Open Sans Light"/>
              <a:ea typeface="Open Sans Light"/>
              <a:cs typeface="Open Sans Light"/>
              <a:sym typeface="Open Sans Light"/>
            </a:endParaRPr>
          </a:p>
          <a:p>
            <a:pPr marL="914400" lvl="0" indent="0" algn="l" rtl="0">
              <a:lnSpc>
                <a:spcPct val="100000"/>
              </a:lnSpc>
              <a:spcBef>
                <a:spcPts val="0"/>
              </a:spcBef>
              <a:spcAft>
                <a:spcPts val="0"/>
              </a:spcAft>
              <a:buNone/>
            </a:pPr>
            <a:endParaRPr>
              <a:latin typeface="Open Sans Light"/>
              <a:ea typeface="Open Sans Light"/>
              <a:cs typeface="Open Sans Light"/>
              <a:sym typeface="Open Sans Light"/>
            </a:endParaRPr>
          </a:p>
        </p:txBody>
      </p:sp>
      <p:sp>
        <p:nvSpPr>
          <p:cNvPr id="306" name="Google Shape;306;p45"/>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10"/>
        <p:cNvGrpSpPr/>
        <p:nvPr/>
      </p:nvGrpSpPr>
      <p:grpSpPr>
        <a:xfrm>
          <a:off x="0" y="0"/>
          <a:ext cx="0" cy="0"/>
          <a:chOff x="0" y="0"/>
          <a:chExt cx="0" cy="0"/>
        </a:xfrm>
      </p:grpSpPr>
      <p:sp>
        <p:nvSpPr>
          <p:cNvPr id="311" name="Google Shape;31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Questions to ask students if conversation lags</a:t>
            </a:r>
            <a:endParaRPr>
              <a:latin typeface="Open Sans Light"/>
              <a:ea typeface="Open Sans Light"/>
              <a:cs typeface="Open Sans Light"/>
              <a:sym typeface="Open Sans Light"/>
            </a:endParaRPr>
          </a:p>
        </p:txBody>
      </p:sp>
      <p:sp>
        <p:nvSpPr>
          <p:cNvPr id="312" name="Google Shape;312;p46"/>
          <p:cNvSpPr txBox="1">
            <a:spLocks noGrp="1"/>
          </p:cNvSpPr>
          <p:nvPr>
            <p:ph type="body" idx="1"/>
          </p:nvPr>
        </p:nvSpPr>
        <p:spPr>
          <a:xfrm>
            <a:off x="224400" y="1159750"/>
            <a:ext cx="8695500" cy="3751500"/>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SzPts val="2000"/>
              <a:buFont typeface="Open Sans Light"/>
              <a:buChar char="●"/>
            </a:pPr>
            <a:r>
              <a:rPr lang="en" sz="2000">
                <a:latin typeface="Open Sans Light"/>
                <a:ea typeface="Open Sans Light"/>
                <a:cs typeface="Open Sans Light"/>
                <a:sym typeface="Open Sans Light"/>
              </a:rPr>
              <a:t>What are some barriers to self-care and wellness?</a:t>
            </a:r>
            <a:endParaRPr sz="2000">
              <a:latin typeface="Open Sans Light"/>
              <a:ea typeface="Open Sans Light"/>
              <a:cs typeface="Open Sans Light"/>
              <a:sym typeface="Open Sans Light"/>
            </a:endParaRPr>
          </a:p>
          <a:p>
            <a:pPr marL="914400" lvl="1" indent="-330200" algn="l" rtl="0">
              <a:lnSpc>
                <a:spcPct val="100000"/>
              </a:lnSpc>
              <a:spcBef>
                <a:spcPts val="0"/>
              </a:spcBef>
              <a:spcAft>
                <a:spcPts val="0"/>
              </a:spcAft>
              <a:buSzPts val="1600"/>
              <a:buFont typeface="Open Sans Light"/>
              <a:buChar char="○"/>
            </a:pPr>
            <a:r>
              <a:rPr lang="en" sz="1600" i="1">
                <a:latin typeface="Open Sans Light"/>
                <a:ea typeface="Open Sans Light"/>
                <a:cs typeface="Open Sans Light"/>
                <a:sym typeface="Open Sans Light"/>
              </a:rPr>
              <a:t>Expectations of your PI, your own expectations, culture within academia (publish or perish), family responsibilities, etc. </a:t>
            </a:r>
            <a:endParaRPr sz="1600" i="1">
              <a:latin typeface="Open Sans Light"/>
              <a:ea typeface="Open Sans Light"/>
              <a:cs typeface="Open Sans Light"/>
              <a:sym typeface="Open Sans Light"/>
            </a:endParaRPr>
          </a:p>
          <a:p>
            <a:pPr marL="0" lvl="0" indent="0" algn="l" rtl="0">
              <a:lnSpc>
                <a:spcPct val="100000"/>
              </a:lnSpc>
              <a:spcBef>
                <a:spcPts val="0"/>
              </a:spcBef>
              <a:spcAft>
                <a:spcPts val="0"/>
              </a:spcAft>
              <a:buNone/>
            </a:pPr>
            <a:endParaRPr sz="1600" i="1">
              <a:latin typeface="Open Sans Light"/>
              <a:ea typeface="Open Sans Light"/>
              <a:cs typeface="Open Sans Light"/>
              <a:sym typeface="Open Sans Light"/>
            </a:endParaRPr>
          </a:p>
          <a:p>
            <a:pPr marL="457200" lvl="0" indent="-355600" algn="l" rtl="0">
              <a:lnSpc>
                <a:spcPct val="100000"/>
              </a:lnSpc>
              <a:spcBef>
                <a:spcPts val="0"/>
              </a:spcBef>
              <a:spcAft>
                <a:spcPts val="0"/>
              </a:spcAft>
              <a:buSzPts val="2000"/>
              <a:buFont typeface="Open Sans Light"/>
              <a:buChar char="●"/>
            </a:pPr>
            <a:r>
              <a:rPr lang="en" sz="2000">
                <a:latin typeface="Open Sans Light"/>
                <a:ea typeface="Open Sans Light"/>
                <a:cs typeface="Open Sans Light"/>
                <a:sym typeface="Open Sans Light"/>
              </a:rPr>
              <a:t>What was a time in your life when you felt supported and well?</a:t>
            </a:r>
            <a:endParaRPr sz="2000">
              <a:latin typeface="Open Sans Light"/>
              <a:ea typeface="Open Sans Light"/>
              <a:cs typeface="Open Sans Light"/>
              <a:sym typeface="Open Sans Light"/>
            </a:endParaRPr>
          </a:p>
          <a:p>
            <a:pPr marL="914400" lvl="1" indent="-330200" algn="l" rtl="0">
              <a:lnSpc>
                <a:spcPct val="100000"/>
              </a:lnSpc>
              <a:spcBef>
                <a:spcPts val="0"/>
              </a:spcBef>
              <a:spcAft>
                <a:spcPts val="0"/>
              </a:spcAft>
              <a:buSzPts val="1600"/>
              <a:buFont typeface="Open Sans Light"/>
              <a:buChar char="○"/>
            </a:pPr>
            <a:r>
              <a:rPr lang="en" sz="1600" i="1">
                <a:latin typeface="Open Sans Light"/>
                <a:ea typeface="Open Sans Light"/>
                <a:cs typeface="Open Sans Light"/>
                <a:sym typeface="Open Sans Light"/>
              </a:rPr>
              <a:t>Behaviors you practiced, people you were close to, how you were treated and how you treated others</a:t>
            </a:r>
            <a:endParaRPr sz="1600" i="1">
              <a:latin typeface="Open Sans Light"/>
              <a:ea typeface="Open Sans Light"/>
              <a:cs typeface="Open Sans Light"/>
              <a:sym typeface="Open Sans Light"/>
            </a:endParaRPr>
          </a:p>
          <a:p>
            <a:pPr marL="0" lvl="0" indent="0" algn="l" rtl="0">
              <a:lnSpc>
                <a:spcPct val="100000"/>
              </a:lnSpc>
              <a:spcBef>
                <a:spcPts val="0"/>
              </a:spcBef>
              <a:spcAft>
                <a:spcPts val="0"/>
              </a:spcAft>
              <a:buNone/>
            </a:pPr>
            <a:endParaRPr sz="2000" i="1">
              <a:latin typeface="Open Sans Light"/>
              <a:ea typeface="Open Sans Light"/>
              <a:cs typeface="Open Sans Light"/>
              <a:sym typeface="Open Sans Light"/>
            </a:endParaRPr>
          </a:p>
          <a:p>
            <a:pPr marL="457200" lvl="0" indent="-355600" algn="l" rtl="0">
              <a:lnSpc>
                <a:spcPct val="100000"/>
              </a:lnSpc>
              <a:spcBef>
                <a:spcPts val="0"/>
              </a:spcBef>
              <a:spcAft>
                <a:spcPts val="0"/>
              </a:spcAft>
              <a:buSzPts val="2000"/>
              <a:buFont typeface="Open Sans Light"/>
              <a:buChar char="●"/>
            </a:pPr>
            <a:r>
              <a:rPr lang="en" sz="2000">
                <a:latin typeface="Open Sans Light"/>
                <a:ea typeface="Open Sans Light"/>
                <a:cs typeface="Open Sans Light"/>
                <a:sym typeface="Open Sans Light"/>
              </a:rPr>
              <a:t>What would it look like to be supported? </a:t>
            </a:r>
            <a:endParaRPr sz="2000">
              <a:latin typeface="Open Sans Light"/>
              <a:ea typeface="Open Sans Light"/>
              <a:cs typeface="Open Sans Light"/>
              <a:sym typeface="Open Sans Light"/>
            </a:endParaRPr>
          </a:p>
          <a:p>
            <a:pPr marL="1371600" lvl="0" indent="0" algn="l" rtl="0">
              <a:lnSpc>
                <a:spcPct val="100000"/>
              </a:lnSpc>
              <a:spcBef>
                <a:spcPts val="0"/>
              </a:spcBef>
              <a:spcAft>
                <a:spcPts val="0"/>
              </a:spcAft>
              <a:buNone/>
            </a:pPr>
            <a:endParaRPr sz="2000">
              <a:latin typeface="Open Sans Light"/>
              <a:ea typeface="Open Sans Light"/>
              <a:cs typeface="Open Sans Light"/>
              <a:sym typeface="Open Sans Light"/>
            </a:endParaRPr>
          </a:p>
          <a:p>
            <a:pPr marL="457200" lvl="0" indent="-355600" algn="l" rtl="0">
              <a:lnSpc>
                <a:spcPct val="100000"/>
              </a:lnSpc>
              <a:spcBef>
                <a:spcPts val="0"/>
              </a:spcBef>
              <a:spcAft>
                <a:spcPts val="0"/>
              </a:spcAft>
              <a:buSzPts val="2000"/>
              <a:buFont typeface="Open Sans Light"/>
              <a:buChar char="●"/>
            </a:pPr>
            <a:r>
              <a:rPr lang="en" sz="2000">
                <a:latin typeface="Open Sans Light"/>
                <a:ea typeface="Open Sans Light"/>
                <a:cs typeface="Open Sans Light"/>
                <a:sym typeface="Open Sans Light"/>
              </a:rPr>
              <a:t>What resources do you envision using during stressful times? </a:t>
            </a:r>
            <a:endParaRPr sz="2000">
              <a:latin typeface="Open Sans Light"/>
              <a:ea typeface="Open Sans Light"/>
              <a:cs typeface="Open Sans Light"/>
              <a:sym typeface="Open Sans Light"/>
            </a:endParaRPr>
          </a:p>
          <a:p>
            <a:pPr marL="822960" lvl="1" indent="-330200" algn="l" rtl="0">
              <a:lnSpc>
                <a:spcPct val="100000"/>
              </a:lnSpc>
              <a:spcBef>
                <a:spcPts val="0"/>
              </a:spcBef>
              <a:spcAft>
                <a:spcPts val="0"/>
              </a:spcAft>
              <a:buSzPts val="1600"/>
              <a:buFont typeface="Open Sans Light"/>
              <a:buChar char="○"/>
            </a:pPr>
            <a:r>
              <a:rPr lang="en" sz="1600" i="1">
                <a:latin typeface="Open Sans Light"/>
                <a:ea typeface="Open Sans Light"/>
                <a:cs typeface="Open Sans Light"/>
                <a:sym typeface="Open Sans Light"/>
              </a:rPr>
              <a:t>CAPS, PSN, Student Health, your cohort, your graduate group chair, your PI, others in your lab, friends and family </a:t>
            </a:r>
            <a:endParaRPr sz="1600" i="1">
              <a:latin typeface="Open Sans Light"/>
              <a:ea typeface="Open Sans Light"/>
              <a:cs typeface="Open Sans Light"/>
              <a:sym typeface="Open Sans Light"/>
            </a:endParaRPr>
          </a:p>
        </p:txBody>
      </p:sp>
      <p:sp>
        <p:nvSpPr>
          <p:cNvPr id="313" name="Google Shape;313;p46"/>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Shape 317"/>
        <p:cNvGrpSpPr/>
        <p:nvPr/>
      </p:nvGrpSpPr>
      <p:grpSpPr>
        <a:xfrm>
          <a:off x="0" y="0"/>
          <a:ext cx="0" cy="0"/>
          <a:chOff x="0" y="0"/>
          <a:chExt cx="0" cy="0"/>
        </a:xfrm>
      </p:grpSpPr>
      <p:sp>
        <p:nvSpPr>
          <p:cNvPr id="318" name="Google Shape;318;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Open Sans"/>
                <a:ea typeface="Open Sans"/>
                <a:cs typeface="Open Sans"/>
                <a:sym typeface="Open Sans"/>
              </a:rPr>
              <a:t>Volunteers:</a:t>
            </a:r>
            <a:r>
              <a:rPr lang="en">
                <a:latin typeface="Open Sans Light"/>
                <a:ea typeface="Open Sans Light"/>
                <a:cs typeface="Open Sans Light"/>
                <a:sym typeface="Open Sans Light"/>
              </a:rPr>
              <a:t> to consider </a:t>
            </a:r>
            <a:r>
              <a:rPr lang="en" i="1">
                <a:latin typeface="Open Sans Light"/>
                <a:ea typeface="Open Sans Light"/>
                <a:cs typeface="Open Sans Light"/>
                <a:sym typeface="Open Sans Light"/>
              </a:rPr>
              <a:t>before </a:t>
            </a:r>
            <a:r>
              <a:rPr lang="en">
                <a:latin typeface="Open Sans Light"/>
                <a:ea typeface="Open Sans Light"/>
                <a:cs typeface="Open Sans Light"/>
                <a:sym typeface="Open Sans Light"/>
              </a:rPr>
              <a:t>breakout sessions</a:t>
            </a:r>
            <a:endParaRPr>
              <a:latin typeface="Open Sans Light"/>
              <a:ea typeface="Open Sans Light"/>
              <a:cs typeface="Open Sans Light"/>
              <a:sym typeface="Open Sans Light"/>
            </a:endParaRPr>
          </a:p>
        </p:txBody>
      </p:sp>
      <p:sp>
        <p:nvSpPr>
          <p:cNvPr id="319" name="Google Shape;319;p47"/>
          <p:cNvSpPr txBox="1">
            <a:spLocks noGrp="1"/>
          </p:cNvSpPr>
          <p:nvPr>
            <p:ph type="body" idx="1"/>
          </p:nvPr>
        </p:nvSpPr>
        <p:spPr>
          <a:xfrm>
            <a:off x="224400" y="1159750"/>
            <a:ext cx="86955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What are some stressful times that I have experienced since joining Penn? How did I cope or practice self-care during these stressful times?</a:t>
            </a:r>
            <a:endParaRPr>
              <a:latin typeface="Open Sans Light"/>
              <a:ea typeface="Open Sans Light"/>
              <a:cs typeface="Open Sans Light"/>
              <a:sym typeface="Open Sans Light"/>
            </a:endParaRPr>
          </a:p>
          <a:p>
            <a:pPr marL="0" lvl="0" indent="0" algn="l" rtl="0">
              <a:lnSpc>
                <a:spcPct val="100000"/>
              </a:lnSpc>
              <a:spcBef>
                <a:spcPts val="0"/>
              </a:spcBef>
              <a:spcAft>
                <a:spcPts val="0"/>
              </a:spcAft>
              <a:buNone/>
            </a:pPr>
            <a:r>
              <a:rPr lang="en">
                <a:latin typeface="Open Sans Light"/>
                <a:ea typeface="Open Sans Light"/>
                <a:cs typeface="Open Sans Light"/>
                <a:sym typeface="Open Sans Light"/>
              </a:rPr>
              <a:t> </a:t>
            </a: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Since joining Penn, what have I learned about self-care? How do I practice self-care regularly? </a:t>
            </a:r>
            <a:endParaRPr>
              <a:latin typeface="Open Sans Light"/>
              <a:ea typeface="Open Sans Light"/>
              <a:cs typeface="Open Sans Light"/>
              <a:sym typeface="Open Sans Light"/>
            </a:endParaRPr>
          </a:p>
        </p:txBody>
      </p:sp>
      <p:sp>
        <p:nvSpPr>
          <p:cNvPr id="320" name="Google Shape;320;p47"/>
          <p:cNvSpPr/>
          <p:nvPr/>
        </p:nvSpPr>
        <p:spPr>
          <a:xfrm>
            <a:off x="150" y="0"/>
            <a:ext cx="9144000" cy="303000"/>
          </a:xfrm>
          <a:prstGeom prst="rect">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8"/>
          <p:cNvSpPr txBox="1">
            <a:spLocks noGrp="1"/>
          </p:cNvSpPr>
          <p:nvPr>
            <p:ph type="title"/>
          </p:nvPr>
        </p:nvSpPr>
        <p:spPr>
          <a:xfrm>
            <a:off x="311700" y="15411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1">
                <a:latin typeface="Open Sans Light"/>
                <a:ea typeface="Open Sans Light"/>
                <a:cs typeface="Open Sans Light"/>
                <a:sym typeface="Open Sans Light"/>
              </a:rPr>
              <a:t>Wrap-Up Session</a:t>
            </a:r>
            <a:endParaRPr i="1">
              <a:latin typeface="Open Sans Light"/>
              <a:ea typeface="Open Sans Light"/>
              <a:cs typeface="Open Sans Light"/>
              <a:sym typeface="Open Sans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Shape 329"/>
        <p:cNvGrpSpPr/>
        <p:nvPr/>
      </p:nvGrpSpPr>
      <p:grpSpPr>
        <a:xfrm>
          <a:off x="0" y="0"/>
          <a:ext cx="0" cy="0"/>
          <a:chOff x="0" y="0"/>
          <a:chExt cx="0" cy="0"/>
        </a:xfrm>
      </p:grpSpPr>
      <p:sp>
        <p:nvSpPr>
          <p:cNvPr id="330" name="Google Shape;330;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i="1">
                <a:latin typeface="Open Sans Light"/>
                <a:ea typeface="Open Sans Light"/>
                <a:cs typeface="Open Sans Light"/>
                <a:sym typeface="Open Sans Light"/>
              </a:rPr>
              <a:t>(word generator of common themes that came up during breakout sessions) </a:t>
            </a:r>
            <a:endParaRPr>
              <a:latin typeface="Open Sans Light"/>
              <a:ea typeface="Open Sans Light"/>
              <a:cs typeface="Open Sans Light"/>
              <a:sym typeface="Open Sans Light"/>
            </a:endParaRPr>
          </a:p>
        </p:txBody>
      </p:sp>
      <p:sp>
        <p:nvSpPr>
          <p:cNvPr id="331" name="Google Shape;331;p49"/>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0"/>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7" name="Google Shape;337;p50"/>
          <p:cNvPicPr preferRelativeResize="0"/>
          <p:nvPr/>
        </p:nvPicPr>
        <p:blipFill>
          <a:blip r:embed="rId3">
            <a:alphaModFix/>
          </a:blip>
          <a:stretch>
            <a:fillRect/>
          </a:stretch>
        </p:blipFill>
        <p:spPr>
          <a:xfrm>
            <a:off x="1701912" y="495263"/>
            <a:ext cx="5740475" cy="4305375"/>
          </a:xfrm>
          <a:prstGeom prst="rect">
            <a:avLst/>
          </a:prstGeom>
          <a:noFill/>
          <a:ln>
            <a:noFill/>
          </a:ln>
        </p:spPr>
      </p:pic>
      <p:sp>
        <p:nvSpPr>
          <p:cNvPr id="338" name="Google Shape;338;p50"/>
          <p:cNvSpPr txBox="1"/>
          <p:nvPr/>
        </p:nvSpPr>
        <p:spPr>
          <a:xfrm>
            <a:off x="0" y="4840525"/>
            <a:ext cx="31602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https://elgl.org/finding-sanity-during-an-insane-time/</a:t>
            </a:r>
            <a:endParaRPr sz="1000" i="1">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1"/>
          <p:cNvSpPr txBox="1">
            <a:spLocks noGrp="1"/>
          </p:cNvSpPr>
          <p:nvPr>
            <p:ph type="title"/>
          </p:nvPr>
        </p:nvSpPr>
        <p:spPr>
          <a:xfrm>
            <a:off x="311700" y="15411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i="1">
                <a:latin typeface="Open Sans Light"/>
                <a:ea typeface="Open Sans Light"/>
                <a:cs typeface="Open Sans Light"/>
                <a:sym typeface="Open Sans Light"/>
              </a:rPr>
              <a:t>Social Activity (optional for students)</a:t>
            </a:r>
            <a:endParaRPr i="1">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Outline of Today’s Presentation </a:t>
            </a:r>
            <a:endParaRPr>
              <a:latin typeface="Open Sans Light"/>
              <a:ea typeface="Open Sans Light"/>
              <a:cs typeface="Open Sans Light"/>
              <a:sym typeface="Open Sans Light"/>
            </a:endParaRPr>
          </a:p>
        </p:txBody>
      </p:sp>
      <p:sp>
        <p:nvSpPr>
          <p:cNvPr id="80" name="Google Shape;8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Introduction to wellness</a:t>
            </a:r>
            <a:endParaRPr>
              <a:latin typeface="Open Sans Light"/>
              <a:ea typeface="Open Sans Light"/>
              <a:cs typeface="Open Sans Light"/>
              <a:sym typeface="Open Sans Light"/>
            </a:endParaRPr>
          </a:p>
          <a:p>
            <a:pPr marL="45720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How to combat Imposter Syndrome</a:t>
            </a:r>
            <a:endParaRPr>
              <a:latin typeface="Open Sans Light"/>
              <a:ea typeface="Open Sans Light"/>
              <a:cs typeface="Open Sans Light"/>
              <a:sym typeface="Open Sans Light"/>
            </a:endParaRPr>
          </a:p>
          <a:p>
            <a:pPr marL="457200" lvl="0" indent="0" algn="l" rtl="0">
              <a:lnSpc>
                <a:spcPct val="100000"/>
              </a:lnSpc>
              <a:spcBef>
                <a:spcPts val="0"/>
              </a:spcBef>
              <a:spcAft>
                <a:spcPts val="0"/>
              </a:spcAft>
              <a:buNone/>
            </a:pP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Developing healthy coping mechanisms</a:t>
            </a:r>
            <a:endParaRPr>
              <a:latin typeface="Open Sans Light"/>
              <a:ea typeface="Open Sans Light"/>
              <a:cs typeface="Open Sans Light"/>
              <a:sym typeface="Open Sans Light"/>
            </a:endParaRPr>
          </a:p>
          <a:p>
            <a:pPr marL="457200" lvl="0" indent="0" algn="l" rtl="0">
              <a:lnSpc>
                <a:spcPct val="100000"/>
              </a:lnSpc>
              <a:spcBef>
                <a:spcPts val="0"/>
              </a:spcBef>
              <a:spcAft>
                <a:spcPts val="0"/>
              </a:spcAft>
              <a:buNone/>
            </a:pPr>
            <a:r>
              <a:rPr lang="en">
                <a:latin typeface="Open Sans Light"/>
                <a:ea typeface="Open Sans Light"/>
                <a:cs typeface="Open Sans Light"/>
                <a:sym typeface="Open Sans Light"/>
              </a:rPr>
              <a:t> </a:t>
            </a:r>
            <a:endParaRPr>
              <a:latin typeface="Open Sans Light"/>
              <a:ea typeface="Open Sans Light"/>
              <a:cs typeface="Open Sans Light"/>
              <a:sym typeface="Open Sans Light"/>
            </a:endParaRPr>
          </a:p>
          <a:p>
            <a:pPr marL="457200" lvl="0" indent="-342900" algn="l" rtl="0">
              <a:lnSpc>
                <a:spcPct val="100000"/>
              </a:lnSpc>
              <a:spcBef>
                <a:spcPts val="0"/>
              </a:spcBef>
              <a:spcAft>
                <a:spcPts val="0"/>
              </a:spcAft>
              <a:buSzPts val="1800"/>
              <a:buFont typeface="Open Sans Light"/>
              <a:buChar char="●"/>
            </a:pPr>
            <a:r>
              <a:rPr lang="en">
                <a:latin typeface="Open Sans Light"/>
                <a:ea typeface="Open Sans Light"/>
                <a:cs typeface="Open Sans Light"/>
                <a:sym typeface="Open Sans Light"/>
              </a:rPr>
              <a:t>Tips for self-care and mindfulness</a:t>
            </a:r>
            <a:endParaRPr>
              <a:latin typeface="Open Sans Light"/>
              <a:ea typeface="Open Sans Light"/>
              <a:cs typeface="Open Sans Light"/>
              <a:sym typeface="Open Sans Light"/>
            </a:endParaRPr>
          </a:p>
          <a:p>
            <a:pPr marL="0" lvl="0" indent="0" algn="l" rtl="0">
              <a:lnSpc>
                <a:spcPct val="100000"/>
              </a:lnSpc>
              <a:spcBef>
                <a:spcPts val="0"/>
              </a:spcBef>
              <a:spcAft>
                <a:spcPts val="0"/>
              </a:spcAft>
              <a:buNone/>
            </a:pPr>
            <a:endParaRPr>
              <a:latin typeface="Open Sans Light"/>
              <a:ea typeface="Open Sans Light"/>
              <a:cs typeface="Open Sans Light"/>
              <a:sym typeface="Open Sans Light"/>
            </a:endParaRPr>
          </a:p>
        </p:txBody>
      </p:sp>
      <p:sp>
        <p:nvSpPr>
          <p:cNvPr id="81" name="Google Shape;81;p16"/>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Conversation Starters</a:t>
            </a:r>
            <a:endParaRPr>
              <a:latin typeface="Open Sans Light"/>
              <a:ea typeface="Open Sans Light"/>
              <a:cs typeface="Open Sans Light"/>
              <a:sym typeface="Open Sans Light"/>
            </a:endParaRPr>
          </a:p>
        </p:txBody>
      </p:sp>
      <p:sp>
        <p:nvSpPr>
          <p:cNvPr id="349" name="Google Shape;349;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Introductions</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What’s your first trip once this is all over?</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What did you do on your last vacation?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S</a:t>
            </a:r>
            <a:r>
              <a:rPr lang="en" i="1">
                <a:latin typeface="Open Sans Light"/>
                <a:ea typeface="Open Sans Light"/>
                <a:cs typeface="Open Sans Light"/>
                <a:sym typeface="Open Sans Light"/>
              </a:rPr>
              <a:t>how-and-Tell: pet edition! </a:t>
            </a:r>
            <a:r>
              <a:rPr lang="en">
                <a:latin typeface="Open Sans Light"/>
                <a:ea typeface="Open Sans Light"/>
                <a:cs typeface="Open Sans Light"/>
                <a:sym typeface="Open Sans Light"/>
              </a:rPr>
              <a:t>Do you have any pets? Can you show them to us?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Open the floor for general questions about grad school and Philly </a:t>
            </a:r>
            <a:endParaRPr>
              <a:latin typeface="Open Sans Light"/>
              <a:ea typeface="Open Sans Light"/>
              <a:cs typeface="Open Sans Light"/>
              <a:sym typeface="Open Sans Light"/>
            </a:endParaRPr>
          </a:p>
        </p:txBody>
      </p:sp>
      <p:sp>
        <p:nvSpPr>
          <p:cNvPr id="350" name="Google Shape;350;p52"/>
          <p:cNvSpPr/>
          <p:nvPr/>
        </p:nvSpPr>
        <p:spPr>
          <a:xfrm>
            <a:off x="150" y="0"/>
            <a:ext cx="9144000" cy="3030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Option #1: Trivia Night! </a:t>
            </a:r>
            <a:endParaRPr>
              <a:latin typeface="Open Sans Light"/>
              <a:ea typeface="Open Sans Light"/>
              <a:cs typeface="Open Sans Light"/>
              <a:sym typeface="Open Sans Light"/>
            </a:endParaRPr>
          </a:p>
        </p:txBody>
      </p:sp>
      <p:sp>
        <p:nvSpPr>
          <p:cNvPr id="356" name="Google Shape;356;p53"/>
          <p:cNvSpPr/>
          <p:nvPr/>
        </p:nvSpPr>
        <p:spPr>
          <a:xfrm>
            <a:off x="150" y="0"/>
            <a:ext cx="9144000" cy="3030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Facilitator should open the random trivia generator and share their screen</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Start asking questions</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Have each person send their answer in the chat box</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Keep score of who has the most points </a:t>
            </a:r>
            <a:endParaRPr>
              <a:latin typeface="Open Sans Light"/>
              <a:ea typeface="Open Sans Light"/>
              <a:cs typeface="Open Sans Light"/>
              <a:sym typeface="Open Sans Light"/>
            </a:endParaRPr>
          </a:p>
          <a:p>
            <a:pPr marL="0" lvl="0" indent="0" algn="l" rtl="0">
              <a:spcBef>
                <a:spcPts val="1600"/>
              </a:spcBef>
              <a:spcAft>
                <a:spcPts val="1600"/>
              </a:spcAft>
              <a:buNone/>
            </a:pPr>
            <a:r>
              <a:rPr lang="en" sz="1400" u="sng">
                <a:solidFill>
                  <a:schemeClr val="hlink"/>
                </a:solidFill>
                <a:hlinkClick r:id="rId3"/>
              </a:rPr>
              <a:t>https://www.randomtriviagenerator.com/?fbclid=IwAR3mVep1dcLeuN1mxmfoSjKf8iLFwGz3qCV9TMTonNkrkCwuM9ggHnUFtnE#!/</a:t>
            </a:r>
            <a:endParaRPr sz="2500">
              <a:latin typeface="Open Sans Light"/>
              <a:ea typeface="Open Sans Light"/>
              <a:cs typeface="Open Sans Light"/>
              <a:sym typeface="Open Sans 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Option #2: Scavenger Hunt</a:t>
            </a:r>
            <a:endParaRPr>
              <a:latin typeface="Open Sans Light"/>
              <a:ea typeface="Open Sans Light"/>
              <a:cs typeface="Open Sans Light"/>
              <a:sym typeface="Open Sans Light"/>
            </a:endParaRPr>
          </a:p>
        </p:txBody>
      </p:sp>
      <p:sp>
        <p:nvSpPr>
          <p:cNvPr id="363" name="Google Shape;363;p54"/>
          <p:cNvSpPr/>
          <p:nvPr/>
        </p:nvSpPr>
        <p:spPr>
          <a:xfrm>
            <a:off x="150" y="0"/>
            <a:ext cx="9144000" cy="3030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Light"/>
              <a:buChar char="●"/>
            </a:pPr>
            <a:r>
              <a:rPr lang="en" sz="1500">
                <a:solidFill>
                  <a:srgbClr val="303030"/>
                </a:solidFill>
                <a:highlight>
                  <a:srgbClr val="FFFFFF"/>
                </a:highlight>
                <a:latin typeface="Open Sans Light"/>
                <a:ea typeface="Open Sans Light"/>
                <a:cs typeface="Open Sans Light"/>
                <a:sym typeface="Open Sans Light"/>
              </a:rPr>
              <a:t>During each round, the facilitator will announce an item you must search your house for.</a:t>
            </a:r>
            <a:endParaRPr sz="1500">
              <a:solidFill>
                <a:srgbClr val="303030"/>
              </a:solidFill>
              <a:highlight>
                <a:srgbClr val="FFFFFF"/>
              </a:highlight>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sz="1500">
                <a:solidFill>
                  <a:srgbClr val="303030"/>
                </a:solidFill>
                <a:highlight>
                  <a:srgbClr val="FFFFFF"/>
                </a:highlight>
                <a:latin typeface="Open Sans Light"/>
                <a:ea typeface="Open Sans Light"/>
                <a:cs typeface="Open Sans Light"/>
                <a:sym typeface="Open Sans Light"/>
              </a:rPr>
              <a:t>As soon the facilitator announces an item, TURN OFF your camera and begin your search.</a:t>
            </a:r>
            <a:endParaRPr sz="1500">
              <a:solidFill>
                <a:srgbClr val="303030"/>
              </a:solidFill>
              <a:highlight>
                <a:srgbClr val="FFFFFF"/>
              </a:highlight>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sz="1500">
                <a:solidFill>
                  <a:srgbClr val="303030"/>
                </a:solidFill>
                <a:highlight>
                  <a:srgbClr val="FFFFFF"/>
                </a:highlight>
                <a:latin typeface="Open Sans Light"/>
                <a:ea typeface="Open Sans Light"/>
                <a:cs typeface="Open Sans Light"/>
                <a:sym typeface="Open Sans Light"/>
              </a:rPr>
              <a:t>The first person to return with the item, turn on their camera, and visibly show the item wins 10 points.</a:t>
            </a:r>
            <a:endParaRPr sz="1500">
              <a:solidFill>
                <a:srgbClr val="303030"/>
              </a:solidFill>
              <a:highlight>
                <a:srgbClr val="FFFFFF"/>
              </a:highlight>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sz="1500">
                <a:solidFill>
                  <a:srgbClr val="303030"/>
                </a:solidFill>
                <a:highlight>
                  <a:srgbClr val="FFFFFF"/>
                </a:highlight>
                <a:latin typeface="Open Sans Light"/>
                <a:ea typeface="Open Sans Light"/>
                <a:cs typeface="Open Sans Light"/>
                <a:sym typeface="Open Sans Light"/>
              </a:rPr>
              <a:t>Everyone else that finds the items and shows it on camera receives 3 points.</a:t>
            </a:r>
            <a:endParaRPr sz="1500">
              <a:solidFill>
                <a:srgbClr val="303030"/>
              </a:solidFill>
              <a:highlight>
                <a:srgbClr val="FFFFFF"/>
              </a:highlight>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sz="1500">
                <a:solidFill>
                  <a:srgbClr val="303030"/>
                </a:solidFill>
                <a:highlight>
                  <a:srgbClr val="FFFFFF"/>
                </a:highlight>
                <a:latin typeface="Open Sans Light"/>
                <a:ea typeface="Open Sans Light"/>
                <a:cs typeface="Open Sans Light"/>
                <a:sym typeface="Open Sans Light"/>
              </a:rPr>
              <a:t>The game will consist of 10 rounds (or until someone reaches 60 points)</a:t>
            </a:r>
            <a:endParaRPr sz="2500">
              <a:latin typeface="Open Sans Light"/>
              <a:ea typeface="Open Sans Light"/>
              <a:cs typeface="Open Sans Light"/>
              <a:sym typeface="Open Sans 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368"/>
        <p:cNvGrpSpPr/>
        <p:nvPr/>
      </p:nvGrpSpPr>
      <p:grpSpPr>
        <a:xfrm>
          <a:off x="0" y="0"/>
          <a:ext cx="0" cy="0"/>
          <a:chOff x="0" y="0"/>
          <a:chExt cx="0" cy="0"/>
        </a:xfrm>
      </p:grpSpPr>
      <p:sp>
        <p:nvSpPr>
          <p:cNvPr id="369" name="Google Shape;369;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Option #2: Scavenger Hunt</a:t>
            </a:r>
            <a:endParaRPr>
              <a:latin typeface="Open Sans Light"/>
              <a:ea typeface="Open Sans Light"/>
              <a:cs typeface="Open Sans Light"/>
              <a:sym typeface="Open Sans Light"/>
            </a:endParaRPr>
          </a:p>
        </p:txBody>
      </p:sp>
      <p:sp>
        <p:nvSpPr>
          <p:cNvPr id="370" name="Google Shape;370;p55"/>
          <p:cNvSpPr/>
          <p:nvPr/>
        </p:nvSpPr>
        <p:spPr>
          <a:xfrm>
            <a:off x="150" y="0"/>
            <a:ext cx="9144000" cy="3030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55"/>
          <p:cNvSpPr txBox="1">
            <a:spLocks noGrp="1"/>
          </p:cNvSpPr>
          <p:nvPr>
            <p:ph type="body" idx="1"/>
          </p:nvPr>
        </p:nvSpPr>
        <p:spPr>
          <a:xfrm>
            <a:off x="311700" y="1152475"/>
            <a:ext cx="4133400" cy="35625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000000"/>
              </a:buClr>
              <a:buSzPts val="1500"/>
              <a:buChar char="●"/>
            </a:pPr>
            <a:r>
              <a:rPr lang="en" sz="1500">
                <a:solidFill>
                  <a:srgbClr val="000000"/>
                </a:solidFill>
              </a:rPr>
              <a:t>An unopened package of toilet paper</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souvenir from a past vacation</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Something science related</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An item/piece of clothing with Penn on it</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piece of artwork </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Clorox Wipes</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piece of workout equipment</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jar of peanut butter</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candle</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plant</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reusable shopping bag</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decorative pillow</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board game</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coffee mug with a quote on it</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box of band aids</a:t>
            </a:r>
            <a:endParaRPr sz="1500">
              <a:solidFill>
                <a:srgbClr val="000000"/>
              </a:solidFill>
            </a:endParaRPr>
          </a:p>
        </p:txBody>
      </p:sp>
      <p:sp>
        <p:nvSpPr>
          <p:cNvPr id="372" name="Google Shape;372;p5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23850" algn="l" rtl="0">
              <a:lnSpc>
                <a:spcPct val="100000"/>
              </a:lnSpc>
              <a:spcBef>
                <a:spcPts val="0"/>
              </a:spcBef>
              <a:spcAft>
                <a:spcPts val="0"/>
              </a:spcAft>
              <a:buClr>
                <a:srgbClr val="000000"/>
              </a:buClr>
              <a:buSzPts val="1500"/>
              <a:buFont typeface="Open Sans Light"/>
              <a:buChar char="●"/>
            </a:pPr>
            <a:r>
              <a:rPr lang="en" sz="1500">
                <a:solidFill>
                  <a:schemeClr val="dk1"/>
                </a:solidFill>
              </a:rPr>
              <a:t>A frozen pizza</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Open Sans Light"/>
              <a:buChar char="●"/>
            </a:pPr>
            <a:r>
              <a:rPr lang="en" sz="1500">
                <a:solidFill>
                  <a:srgbClr val="000000"/>
                </a:solidFill>
              </a:rPr>
              <a:t>A musical instrument</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 holiday decoration </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Open Sans Light"/>
              <a:buChar char="●"/>
            </a:pPr>
            <a:r>
              <a:rPr lang="en" sz="1500">
                <a:solidFill>
                  <a:srgbClr val="000000"/>
                </a:solidFill>
              </a:rPr>
              <a:t>A car phone charger</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Open Sans Light"/>
              <a:buChar char="●"/>
            </a:pPr>
            <a:r>
              <a:rPr lang="en" sz="1500">
                <a:solidFill>
                  <a:srgbClr val="000000"/>
                </a:solidFill>
              </a:rPr>
              <a:t>A book with at least 300 pages</a:t>
            </a:r>
            <a:endParaRPr sz="1500">
              <a:solidFill>
                <a:srgbClr val="000000"/>
              </a:solidFill>
            </a:endParaRPr>
          </a:p>
          <a:p>
            <a:pPr marL="457200" lvl="0" indent="-323850" algn="l" rtl="0">
              <a:lnSpc>
                <a:spcPct val="100000"/>
              </a:lnSpc>
              <a:spcBef>
                <a:spcPts val="0"/>
              </a:spcBef>
              <a:spcAft>
                <a:spcPts val="0"/>
              </a:spcAft>
              <a:buClr>
                <a:srgbClr val="000000"/>
              </a:buClr>
              <a:buSzPts val="1500"/>
              <a:buFont typeface="Open Sans Light"/>
              <a:buChar char="●"/>
            </a:pPr>
            <a:r>
              <a:rPr lang="en" sz="1500">
                <a:solidFill>
                  <a:srgbClr val="000000"/>
                </a:solidFill>
              </a:rPr>
              <a:t>Any size or breed of pet</a:t>
            </a:r>
            <a:endParaRPr sz="150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Option #3: Pictionary </a:t>
            </a:r>
            <a:endParaRPr>
              <a:latin typeface="Open Sans Light"/>
              <a:ea typeface="Open Sans Light"/>
              <a:cs typeface="Open Sans Light"/>
              <a:sym typeface="Open Sans Light"/>
            </a:endParaRPr>
          </a:p>
        </p:txBody>
      </p:sp>
      <p:sp>
        <p:nvSpPr>
          <p:cNvPr id="378" name="Google Shape;378;p56"/>
          <p:cNvSpPr/>
          <p:nvPr/>
        </p:nvSpPr>
        <p:spPr>
          <a:xfrm>
            <a:off x="150" y="0"/>
            <a:ext cx="9144000" cy="3030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Divide group into two teams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Open the Pictionary word generator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Choose a team to play first and a designated drawer on that team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The drawer generates a word (on the website) and has one minute to draw that word for their team to guess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If the team guesses the word correctly, they get a point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Alternate between teams and drawers </a:t>
            </a:r>
            <a:endParaRPr>
              <a:latin typeface="Open Sans Light"/>
              <a:ea typeface="Open Sans Light"/>
              <a:cs typeface="Open Sans Light"/>
              <a:sym typeface="Open Sans Light"/>
            </a:endParaRPr>
          </a:p>
          <a:p>
            <a:pPr marL="0" lvl="0" indent="0" algn="l" rtl="0">
              <a:spcBef>
                <a:spcPts val="1600"/>
              </a:spcBef>
              <a:spcAft>
                <a:spcPts val="1600"/>
              </a:spcAft>
              <a:buNone/>
            </a:pPr>
            <a:r>
              <a:rPr lang="en" sz="1400" u="sng">
                <a:solidFill>
                  <a:schemeClr val="hlink"/>
                </a:solidFill>
                <a:hlinkClick r:id="rId3"/>
              </a:rPr>
              <a:t>https://randomwordgenerator.com/pictionary.php</a:t>
            </a:r>
            <a:endParaRPr sz="2800">
              <a:latin typeface="Open Sans Light"/>
              <a:ea typeface="Open Sans Light"/>
              <a:cs typeface="Open Sans Light"/>
              <a:sym typeface="Open Sans Ligh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383"/>
        <p:cNvGrpSpPr/>
        <p:nvPr/>
      </p:nvGrpSpPr>
      <p:grpSpPr>
        <a:xfrm>
          <a:off x="0" y="0"/>
          <a:ext cx="0" cy="0"/>
          <a:chOff x="0" y="0"/>
          <a:chExt cx="0" cy="0"/>
        </a:xfrm>
      </p:grpSpPr>
      <p:sp>
        <p:nvSpPr>
          <p:cNvPr id="384" name="Google Shape;384;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Option #4: JackBox Games</a:t>
            </a:r>
            <a:endParaRPr>
              <a:latin typeface="Open Sans Light"/>
              <a:ea typeface="Open Sans Light"/>
              <a:cs typeface="Open Sans Light"/>
              <a:sym typeface="Open Sans Light"/>
            </a:endParaRPr>
          </a:p>
        </p:txBody>
      </p:sp>
      <p:sp>
        <p:nvSpPr>
          <p:cNvPr id="385" name="Google Shape;385;p57"/>
          <p:cNvSpPr/>
          <p:nvPr/>
        </p:nvSpPr>
        <p:spPr>
          <a:xfrm>
            <a:off x="150" y="0"/>
            <a:ext cx="9144000" cy="3030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Facilitator should use the screen sharing option to that everyone can see the game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Players can play on their own mobile devices by using a browser and going to Jackboxtv.com. Enter the room number and their name. </a:t>
            </a:r>
            <a:endParaRPr sz="2800">
              <a:latin typeface="Open Sans Light"/>
              <a:ea typeface="Open Sans Light"/>
              <a:cs typeface="Open Sans Light"/>
              <a:sym typeface="Open Sans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390"/>
        <p:cNvGrpSpPr/>
        <p:nvPr/>
      </p:nvGrpSpPr>
      <p:grpSpPr>
        <a:xfrm>
          <a:off x="0" y="0"/>
          <a:ext cx="0" cy="0"/>
          <a:chOff x="0" y="0"/>
          <a:chExt cx="0" cy="0"/>
        </a:xfrm>
      </p:grpSpPr>
      <p:sp>
        <p:nvSpPr>
          <p:cNvPr id="391" name="Google Shape;391;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Open Sans Light"/>
                <a:ea typeface="Open Sans Light"/>
                <a:cs typeface="Open Sans Light"/>
                <a:sym typeface="Open Sans Light"/>
              </a:rPr>
              <a:t>Games</a:t>
            </a:r>
            <a:endParaRPr>
              <a:latin typeface="Open Sans Light"/>
              <a:ea typeface="Open Sans Light"/>
              <a:cs typeface="Open Sans Light"/>
              <a:sym typeface="Open Sans Light"/>
            </a:endParaRPr>
          </a:p>
        </p:txBody>
      </p:sp>
      <p:sp>
        <p:nvSpPr>
          <p:cNvPr id="392" name="Google Shape;392;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We could make our own Bingo boards (each space is something you’ve done, can be creative)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House Party</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JackBox Games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Scavenger Hunt </a:t>
            </a:r>
            <a:endParaRPr>
              <a:latin typeface="Open Sans Light"/>
              <a:ea typeface="Open Sans Light"/>
              <a:cs typeface="Open Sans Light"/>
              <a:sym typeface="Open Sans Light"/>
            </a:endParaRPr>
          </a:p>
          <a:p>
            <a:pPr marL="457200" lvl="0" indent="-342900" algn="l" rtl="0">
              <a:spcBef>
                <a:spcPts val="0"/>
              </a:spcBef>
              <a:spcAft>
                <a:spcPts val="0"/>
              </a:spcAft>
              <a:buSzPts val="1800"/>
              <a:buFont typeface="Open Sans Light"/>
              <a:buChar char="●"/>
            </a:pPr>
            <a:r>
              <a:rPr lang="en">
                <a:latin typeface="Open Sans Light"/>
                <a:ea typeface="Open Sans Light"/>
                <a:cs typeface="Open Sans Light"/>
                <a:sym typeface="Open Sans Light"/>
              </a:rPr>
              <a:t>Pictionary </a:t>
            </a:r>
            <a:endParaRPr>
              <a:latin typeface="Open Sans Light"/>
              <a:ea typeface="Open Sans Light"/>
              <a:cs typeface="Open Sans Light"/>
              <a:sym typeface="Open Sans Light"/>
            </a:endParaRPr>
          </a:p>
        </p:txBody>
      </p:sp>
      <p:sp>
        <p:nvSpPr>
          <p:cNvPr id="393" name="Google Shape;393;p58"/>
          <p:cNvSpPr/>
          <p:nvPr/>
        </p:nvSpPr>
        <p:spPr>
          <a:xfrm>
            <a:off x="150" y="0"/>
            <a:ext cx="9144000" cy="303000"/>
          </a:xfrm>
          <a:prstGeom prst="rect">
            <a:avLst/>
          </a:pr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Challenges to wellness in graduate school</a:t>
            </a:r>
            <a:endParaRPr>
              <a:latin typeface="Open Sans Light"/>
              <a:ea typeface="Open Sans Light"/>
              <a:cs typeface="Open Sans Light"/>
              <a:sym typeface="Open Sans Light"/>
            </a:endParaRPr>
          </a:p>
        </p:txBody>
      </p:sp>
      <p:sp>
        <p:nvSpPr>
          <p:cNvPr id="87" name="Google Shape;87;p17"/>
          <p:cNvSpPr txBox="1">
            <a:spLocks noGrp="1"/>
          </p:cNvSpPr>
          <p:nvPr>
            <p:ph type="body" idx="1"/>
          </p:nvPr>
        </p:nvSpPr>
        <p:spPr>
          <a:xfrm>
            <a:off x="145825" y="1545838"/>
            <a:ext cx="5045100" cy="2703900"/>
          </a:xfrm>
          <a:prstGeom prst="rect">
            <a:avLst/>
          </a:prstGeom>
        </p:spPr>
        <p:txBody>
          <a:bodyPr spcFirstLastPara="1" wrap="square" lIns="91425" tIns="91425" rIns="91425" bIns="91425" anchor="t" anchorCtr="0">
            <a:noAutofit/>
          </a:bodyPr>
          <a:lstStyle/>
          <a:p>
            <a:pPr marL="457200" lvl="0" indent="-361950" algn="l" rtl="0">
              <a:lnSpc>
                <a:spcPct val="100000"/>
              </a:lnSpc>
              <a:spcBef>
                <a:spcPts val="0"/>
              </a:spcBef>
              <a:spcAft>
                <a:spcPts val="0"/>
              </a:spcAft>
              <a:buSzPts val="2100"/>
              <a:buFont typeface="Open Sans Light"/>
              <a:buChar char="●"/>
            </a:pPr>
            <a:r>
              <a:rPr lang="en" sz="2100">
                <a:latin typeface="Open Sans Light"/>
                <a:ea typeface="Open Sans Light"/>
                <a:cs typeface="Open Sans Light"/>
                <a:sym typeface="Open Sans Light"/>
              </a:rPr>
              <a:t>Balancing course work and lab work</a:t>
            </a:r>
            <a:endParaRPr sz="2100">
              <a:latin typeface="Open Sans Light"/>
              <a:ea typeface="Open Sans Light"/>
              <a:cs typeface="Open Sans Light"/>
              <a:sym typeface="Open Sans Light"/>
            </a:endParaRPr>
          </a:p>
          <a:p>
            <a:pPr marL="457200" lvl="0" indent="-361950" algn="l" rtl="0">
              <a:lnSpc>
                <a:spcPct val="100000"/>
              </a:lnSpc>
              <a:spcBef>
                <a:spcPts val="0"/>
              </a:spcBef>
              <a:spcAft>
                <a:spcPts val="0"/>
              </a:spcAft>
              <a:buSzPts val="2100"/>
              <a:buFont typeface="Open Sans Light"/>
              <a:buChar char="●"/>
            </a:pPr>
            <a:r>
              <a:rPr lang="en" sz="2100">
                <a:latin typeface="Open Sans Light"/>
                <a:ea typeface="Open Sans Light"/>
                <a:cs typeface="Open Sans Light"/>
                <a:sym typeface="Open Sans Light"/>
              </a:rPr>
              <a:t>Managing mentor-mentee relationships</a:t>
            </a:r>
            <a:endParaRPr sz="2100">
              <a:latin typeface="Open Sans Light"/>
              <a:ea typeface="Open Sans Light"/>
              <a:cs typeface="Open Sans Light"/>
              <a:sym typeface="Open Sans Light"/>
            </a:endParaRPr>
          </a:p>
          <a:p>
            <a:pPr marL="457200" lvl="0" indent="-361950" algn="l" rtl="0">
              <a:lnSpc>
                <a:spcPct val="100000"/>
              </a:lnSpc>
              <a:spcBef>
                <a:spcPts val="0"/>
              </a:spcBef>
              <a:spcAft>
                <a:spcPts val="0"/>
              </a:spcAft>
              <a:buSzPts val="2100"/>
              <a:buFont typeface="Open Sans Light"/>
              <a:buChar char="●"/>
            </a:pPr>
            <a:r>
              <a:rPr lang="en" sz="2100">
                <a:latin typeface="Open Sans Light"/>
                <a:ea typeface="Open Sans Light"/>
                <a:cs typeface="Open Sans Light"/>
                <a:sym typeface="Open Sans Light"/>
              </a:rPr>
              <a:t>Coping with self-imposed stress  </a:t>
            </a:r>
            <a:endParaRPr sz="2100">
              <a:latin typeface="Open Sans Light"/>
              <a:ea typeface="Open Sans Light"/>
              <a:cs typeface="Open Sans Light"/>
              <a:sym typeface="Open Sans Light"/>
            </a:endParaRPr>
          </a:p>
          <a:p>
            <a:pPr marL="457200" lvl="0" indent="-361950" algn="l" rtl="0">
              <a:lnSpc>
                <a:spcPct val="100000"/>
              </a:lnSpc>
              <a:spcBef>
                <a:spcPts val="0"/>
              </a:spcBef>
              <a:spcAft>
                <a:spcPts val="0"/>
              </a:spcAft>
              <a:buSzPts val="2100"/>
              <a:buFont typeface="Open Sans Light"/>
              <a:buChar char="●"/>
            </a:pPr>
            <a:r>
              <a:rPr lang="en" sz="2100">
                <a:latin typeface="Open Sans Light"/>
                <a:ea typeface="Open Sans Light"/>
                <a:cs typeface="Open Sans Light"/>
                <a:sym typeface="Open Sans Light"/>
              </a:rPr>
              <a:t>Combatting Imposter Syndrome</a:t>
            </a:r>
            <a:endParaRPr sz="2100">
              <a:latin typeface="Open Sans Light"/>
              <a:ea typeface="Open Sans Light"/>
              <a:cs typeface="Open Sans Light"/>
              <a:sym typeface="Open Sans Light"/>
            </a:endParaRPr>
          </a:p>
        </p:txBody>
      </p:sp>
      <p:sp>
        <p:nvSpPr>
          <p:cNvPr id="88" name="Google Shape;88;p17"/>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7"/>
          <p:cNvPicPr preferRelativeResize="0"/>
          <p:nvPr/>
        </p:nvPicPr>
        <p:blipFill>
          <a:blip r:embed="rId3">
            <a:alphaModFix/>
          </a:blip>
          <a:stretch>
            <a:fillRect/>
          </a:stretch>
        </p:blipFill>
        <p:spPr>
          <a:xfrm>
            <a:off x="5250150" y="1265875"/>
            <a:ext cx="3737925" cy="373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8"/>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How do we define wellness?</a:t>
            </a:r>
            <a:endParaRPr>
              <a:latin typeface="Open Sans Light"/>
              <a:ea typeface="Open Sans Light"/>
              <a:cs typeface="Open Sans Light"/>
              <a:sym typeface="Open Sans Light"/>
            </a:endParaRPr>
          </a:p>
        </p:txBody>
      </p:sp>
      <p:sp>
        <p:nvSpPr>
          <p:cNvPr id="95" name="Google Shape;95;p18"/>
          <p:cNvSpPr txBox="1">
            <a:spLocks noGrp="1"/>
          </p:cNvSpPr>
          <p:nvPr>
            <p:ph type="body" idx="1"/>
          </p:nvPr>
        </p:nvSpPr>
        <p:spPr>
          <a:xfrm>
            <a:off x="311700" y="1406300"/>
            <a:ext cx="4739400" cy="24489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200" i="1">
                <a:latin typeface="Open Sans Light"/>
                <a:ea typeface="Open Sans Light"/>
                <a:cs typeface="Open Sans Light"/>
                <a:sym typeface="Open Sans Light"/>
              </a:rPr>
              <a:t>Wellness: </a:t>
            </a:r>
            <a:r>
              <a:rPr lang="en" sz="2200">
                <a:solidFill>
                  <a:schemeClr val="dk1"/>
                </a:solidFill>
                <a:latin typeface="Open Sans Light"/>
                <a:ea typeface="Open Sans Light"/>
                <a:cs typeface="Open Sans Light"/>
                <a:sym typeface="Open Sans Light"/>
              </a:rPr>
              <a:t>an active process of becoming aware of and making choices toward a healthy and fulfilling life</a:t>
            </a:r>
            <a:endParaRPr sz="2200">
              <a:solidFill>
                <a:schemeClr val="dk1"/>
              </a:solidFill>
              <a:latin typeface="Open Sans Light"/>
              <a:ea typeface="Open Sans Light"/>
              <a:cs typeface="Open Sans Light"/>
              <a:sym typeface="Open Sans Light"/>
            </a:endParaRPr>
          </a:p>
          <a:p>
            <a:pPr marL="0" lvl="0" indent="0" algn="l" rtl="0">
              <a:lnSpc>
                <a:spcPct val="100000"/>
              </a:lnSpc>
              <a:spcBef>
                <a:spcPts val="0"/>
              </a:spcBef>
              <a:spcAft>
                <a:spcPts val="0"/>
              </a:spcAft>
              <a:buClr>
                <a:schemeClr val="dk1"/>
              </a:buClr>
              <a:buSzPts val="1100"/>
              <a:buFont typeface="Arial"/>
              <a:buNone/>
            </a:pPr>
            <a:endParaRPr sz="2200" i="1">
              <a:solidFill>
                <a:schemeClr val="dk1"/>
              </a:solidFill>
              <a:latin typeface="Open Sans Light"/>
              <a:ea typeface="Open Sans Light"/>
              <a:cs typeface="Open Sans Light"/>
              <a:sym typeface="Open Sans Light"/>
            </a:endParaRPr>
          </a:p>
          <a:p>
            <a:pPr marL="0" lvl="0" indent="0" algn="l" rtl="0">
              <a:lnSpc>
                <a:spcPct val="100000"/>
              </a:lnSpc>
              <a:spcBef>
                <a:spcPts val="0"/>
              </a:spcBef>
              <a:spcAft>
                <a:spcPts val="0"/>
              </a:spcAft>
              <a:buClr>
                <a:schemeClr val="dk1"/>
              </a:buClr>
              <a:buSzPts val="1100"/>
              <a:buFont typeface="Arial"/>
              <a:buNone/>
            </a:pPr>
            <a:r>
              <a:rPr lang="en" sz="2200" i="1">
                <a:latin typeface="Open Sans Light"/>
                <a:ea typeface="Open Sans Light"/>
                <a:cs typeface="Open Sans Light"/>
                <a:sym typeface="Open Sans Light"/>
              </a:rPr>
              <a:t>There are </a:t>
            </a:r>
            <a:r>
              <a:rPr lang="en" sz="2200" b="1" i="1">
                <a:latin typeface="Open Sans"/>
                <a:ea typeface="Open Sans"/>
                <a:cs typeface="Open Sans"/>
                <a:sym typeface="Open Sans"/>
              </a:rPr>
              <a:t>eight</a:t>
            </a:r>
            <a:r>
              <a:rPr lang="en" sz="2200" i="1">
                <a:latin typeface="Open Sans Light"/>
                <a:ea typeface="Open Sans Light"/>
                <a:cs typeface="Open Sans Light"/>
                <a:sym typeface="Open Sans Light"/>
              </a:rPr>
              <a:t> dimensions of wellness</a:t>
            </a:r>
            <a:r>
              <a:rPr lang="en" sz="2200" i="1">
                <a:solidFill>
                  <a:schemeClr val="dk1"/>
                </a:solidFill>
                <a:latin typeface="Open Sans Light"/>
                <a:ea typeface="Open Sans Light"/>
                <a:cs typeface="Open Sans Light"/>
                <a:sym typeface="Open Sans Light"/>
              </a:rPr>
              <a:t> </a:t>
            </a:r>
            <a:endParaRPr sz="2200" i="1">
              <a:solidFill>
                <a:schemeClr val="dk1"/>
              </a:solidFill>
              <a:latin typeface="Open Sans Light"/>
              <a:ea typeface="Open Sans Light"/>
              <a:cs typeface="Open Sans Light"/>
              <a:sym typeface="Open Sans Light"/>
            </a:endParaRPr>
          </a:p>
          <a:p>
            <a:pPr marL="0" lvl="0" indent="0" algn="l" rtl="0">
              <a:lnSpc>
                <a:spcPct val="100000"/>
              </a:lnSpc>
              <a:spcBef>
                <a:spcPts val="0"/>
              </a:spcBef>
              <a:spcAft>
                <a:spcPts val="0"/>
              </a:spcAft>
              <a:buClr>
                <a:schemeClr val="dk1"/>
              </a:buClr>
              <a:buSzPts val="1100"/>
              <a:buFont typeface="Arial"/>
              <a:buNone/>
            </a:pPr>
            <a:endParaRPr sz="2200" i="1">
              <a:latin typeface="Open Sans Light"/>
              <a:ea typeface="Open Sans Light"/>
              <a:cs typeface="Open Sans Light"/>
              <a:sym typeface="Open Sans Light"/>
            </a:endParaRPr>
          </a:p>
          <a:p>
            <a:pPr marL="0" lvl="0" indent="0" algn="l" rtl="0">
              <a:lnSpc>
                <a:spcPct val="100000"/>
              </a:lnSpc>
              <a:spcBef>
                <a:spcPts val="0"/>
              </a:spcBef>
              <a:spcAft>
                <a:spcPts val="0"/>
              </a:spcAft>
              <a:buClr>
                <a:schemeClr val="dk1"/>
              </a:buClr>
              <a:buSzPts val="1100"/>
              <a:buFont typeface="Arial"/>
              <a:buNone/>
            </a:pPr>
            <a:endParaRPr sz="2200">
              <a:latin typeface="Open Sans Light"/>
              <a:ea typeface="Open Sans Light"/>
              <a:cs typeface="Open Sans Light"/>
              <a:sym typeface="Open Sans Light"/>
            </a:endParaRPr>
          </a:p>
        </p:txBody>
      </p:sp>
      <p:sp>
        <p:nvSpPr>
          <p:cNvPr id="96" name="Google Shape;96;p18"/>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18"/>
          <p:cNvPicPr preferRelativeResize="0"/>
          <p:nvPr/>
        </p:nvPicPr>
        <p:blipFill>
          <a:blip r:embed="rId3">
            <a:alphaModFix/>
          </a:blip>
          <a:stretch>
            <a:fillRect/>
          </a:stretch>
        </p:blipFill>
        <p:spPr>
          <a:xfrm>
            <a:off x="4838625" y="1100336"/>
            <a:ext cx="3819803" cy="3702337"/>
          </a:xfrm>
          <a:prstGeom prst="rect">
            <a:avLst/>
          </a:prstGeom>
          <a:noFill/>
          <a:ln>
            <a:noFill/>
          </a:ln>
        </p:spPr>
      </p:pic>
      <p:sp>
        <p:nvSpPr>
          <p:cNvPr id="98" name="Google Shape;98;p18"/>
          <p:cNvSpPr txBox="1"/>
          <p:nvPr/>
        </p:nvSpPr>
        <p:spPr>
          <a:xfrm>
            <a:off x="5538425" y="4841250"/>
            <a:ext cx="37374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https://umwellness.wordpress.com/8-dimensions-of-wellness/</a:t>
            </a:r>
            <a:endParaRPr sz="1000" i="1">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3688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Why is wellness important for graduate students? </a:t>
            </a:r>
            <a:endParaRPr>
              <a:latin typeface="Open Sans Light"/>
              <a:ea typeface="Open Sans Light"/>
              <a:cs typeface="Open Sans Light"/>
              <a:sym typeface="Open Sans Light"/>
            </a:endParaRPr>
          </a:p>
        </p:txBody>
      </p:sp>
      <p:sp>
        <p:nvSpPr>
          <p:cNvPr id="104" name="Google Shape;104;p19"/>
          <p:cNvSpPr/>
          <p:nvPr/>
        </p:nvSpPr>
        <p:spPr>
          <a:xfrm>
            <a:off x="150" y="0"/>
            <a:ext cx="9144000" cy="303000"/>
          </a:xfrm>
          <a:prstGeom prst="rect">
            <a:avLst/>
          </a:prstGeom>
          <a:solidFill>
            <a:srgbClr val="CFE2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9"/>
          <p:cNvSpPr txBox="1"/>
          <p:nvPr/>
        </p:nvSpPr>
        <p:spPr>
          <a:xfrm>
            <a:off x="3064425" y="1416750"/>
            <a:ext cx="5619600" cy="3381600"/>
          </a:xfrm>
          <a:prstGeom prst="rect">
            <a:avLst/>
          </a:prstGeom>
          <a:noFill/>
          <a:ln>
            <a:noFill/>
          </a:ln>
        </p:spPr>
        <p:txBody>
          <a:bodyPr spcFirstLastPara="1" wrap="square" lIns="91425" tIns="91425" rIns="91425" bIns="91425" anchor="t" anchorCtr="0">
            <a:noAutofit/>
          </a:bodyPr>
          <a:lstStyle/>
          <a:p>
            <a:pPr marL="457200" lvl="0" indent="-361950" algn="l" rtl="0">
              <a:spcBef>
                <a:spcPts val="0"/>
              </a:spcBef>
              <a:spcAft>
                <a:spcPts val="0"/>
              </a:spcAft>
              <a:buClr>
                <a:schemeClr val="dk2"/>
              </a:buClr>
              <a:buSzPts val="2100"/>
              <a:buFont typeface="Open Sans Light"/>
              <a:buChar char="●"/>
            </a:pPr>
            <a:r>
              <a:rPr lang="en" sz="2100">
                <a:solidFill>
                  <a:schemeClr val="dk2"/>
                </a:solidFill>
                <a:latin typeface="Open Sans Light"/>
                <a:ea typeface="Open Sans Light"/>
                <a:cs typeface="Open Sans Light"/>
                <a:sym typeface="Open Sans Light"/>
              </a:rPr>
              <a:t>In order to do well, we need to be well</a:t>
            </a:r>
            <a:endParaRPr sz="2100">
              <a:solidFill>
                <a:schemeClr val="dk2"/>
              </a:solidFill>
              <a:latin typeface="Open Sans Light"/>
              <a:ea typeface="Open Sans Light"/>
              <a:cs typeface="Open Sans Light"/>
              <a:sym typeface="Open Sans Light"/>
            </a:endParaRPr>
          </a:p>
          <a:p>
            <a:pPr marL="914400" lvl="1" indent="-336550" algn="l" rtl="0">
              <a:spcBef>
                <a:spcPts val="0"/>
              </a:spcBef>
              <a:spcAft>
                <a:spcPts val="0"/>
              </a:spcAft>
              <a:buClr>
                <a:schemeClr val="dk1"/>
              </a:buClr>
              <a:buSzPts val="1700"/>
              <a:buFont typeface="Open Sans Light"/>
              <a:buChar char="○"/>
            </a:pPr>
            <a:r>
              <a:rPr lang="en" sz="1700" i="1">
                <a:solidFill>
                  <a:schemeClr val="dk1"/>
                </a:solidFill>
                <a:latin typeface="Open Sans Light"/>
                <a:ea typeface="Open Sans Light"/>
                <a:cs typeface="Open Sans Light"/>
                <a:sym typeface="Open Sans Light"/>
              </a:rPr>
              <a:t>To be a good scientist, we need to attend to our mental, physical, and emotional wellness</a:t>
            </a:r>
            <a:endParaRPr sz="1700" i="1">
              <a:solidFill>
                <a:schemeClr val="dk1"/>
              </a:solidFill>
              <a:latin typeface="Open Sans Light"/>
              <a:ea typeface="Open Sans Light"/>
              <a:cs typeface="Open Sans Light"/>
              <a:sym typeface="Open Sans Light"/>
            </a:endParaRPr>
          </a:p>
          <a:p>
            <a:pPr marL="457200" lvl="0" indent="0" algn="l" rtl="0">
              <a:spcBef>
                <a:spcPts val="0"/>
              </a:spcBef>
              <a:spcAft>
                <a:spcPts val="0"/>
              </a:spcAft>
              <a:buNone/>
            </a:pPr>
            <a:endParaRPr sz="1600" b="1">
              <a:solidFill>
                <a:schemeClr val="dk2"/>
              </a:solidFill>
              <a:latin typeface="Open Sans"/>
              <a:ea typeface="Open Sans"/>
              <a:cs typeface="Open Sans"/>
              <a:sym typeface="Open Sans"/>
            </a:endParaRPr>
          </a:p>
          <a:p>
            <a:pPr marL="457200" lvl="0" indent="-361950" algn="l" rtl="0">
              <a:spcBef>
                <a:spcPts val="0"/>
              </a:spcBef>
              <a:spcAft>
                <a:spcPts val="0"/>
              </a:spcAft>
              <a:buClr>
                <a:schemeClr val="dk2"/>
              </a:buClr>
              <a:buSzPts val="2100"/>
              <a:buChar char="●"/>
            </a:pPr>
            <a:r>
              <a:rPr lang="en" sz="2100">
                <a:solidFill>
                  <a:schemeClr val="dk2"/>
                </a:solidFill>
                <a:latin typeface="Open Sans Light"/>
                <a:ea typeface="Open Sans Light"/>
                <a:cs typeface="Open Sans Light"/>
                <a:sym typeface="Open Sans Light"/>
              </a:rPr>
              <a:t>Wellness is the foundation for being a </a:t>
            </a:r>
            <a:r>
              <a:rPr lang="en" sz="2100" b="1" i="1" u="sng">
                <a:solidFill>
                  <a:schemeClr val="dk2"/>
                </a:solidFill>
                <a:latin typeface="Open Sans"/>
                <a:ea typeface="Open Sans"/>
                <a:cs typeface="Open Sans"/>
                <a:sym typeface="Open Sans"/>
              </a:rPr>
              <a:t>resilient</a:t>
            </a:r>
            <a:r>
              <a:rPr lang="en" sz="2100">
                <a:solidFill>
                  <a:schemeClr val="dk2"/>
                </a:solidFill>
                <a:latin typeface="Open Sans Light"/>
                <a:ea typeface="Open Sans Light"/>
                <a:cs typeface="Open Sans Light"/>
                <a:sym typeface="Open Sans Light"/>
              </a:rPr>
              <a:t> scientist</a:t>
            </a:r>
            <a:endParaRPr sz="2100">
              <a:solidFill>
                <a:schemeClr val="dk1"/>
              </a:solidFill>
              <a:latin typeface="Open Sans Light"/>
              <a:ea typeface="Open Sans Light"/>
              <a:cs typeface="Open Sans Light"/>
              <a:sym typeface="Open Sans Light"/>
            </a:endParaRPr>
          </a:p>
          <a:p>
            <a:pPr marL="914400" lvl="1" indent="-368300" algn="l" rtl="0">
              <a:spcBef>
                <a:spcPts val="0"/>
              </a:spcBef>
              <a:spcAft>
                <a:spcPts val="0"/>
              </a:spcAft>
              <a:buClr>
                <a:schemeClr val="dk2"/>
              </a:buClr>
              <a:buSzPts val="2200"/>
              <a:buChar char="○"/>
            </a:pPr>
            <a:r>
              <a:rPr lang="en" sz="1700" i="1">
                <a:solidFill>
                  <a:schemeClr val="dk1"/>
                </a:solidFill>
                <a:latin typeface="Open Sans Light"/>
                <a:ea typeface="Open Sans Light"/>
                <a:cs typeface="Open Sans Light"/>
                <a:sym typeface="Open Sans Light"/>
              </a:rPr>
              <a:t>Resilience is the ability to adapt and grow through adversity </a:t>
            </a:r>
            <a:endParaRPr sz="1700">
              <a:solidFill>
                <a:schemeClr val="dk1"/>
              </a:solidFill>
              <a:latin typeface="Open Sans Light"/>
              <a:ea typeface="Open Sans Light"/>
              <a:cs typeface="Open Sans Light"/>
              <a:sym typeface="Open Sans Light"/>
            </a:endParaRPr>
          </a:p>
        </p:txBody>
      </p:sp>
      <p:pic>
        <p:nvPicPr>
          <p:cNvPr id="106" name="Google Shape;106;p19"/>
          <p:cNvPicPr preferRelativeResize="0"/>
          <p:nvPr/>
        </p:nvPicPr>
        <p:blipFill>
          <a:blip r:embed="rId3">
            <a:alphaModFix/>
          </a:blip>
          <a:stretch>
            <a:fillRect/>
          </a:stretch>
        </p:blipFill>
        <p:spPr>
          <a:xfrm>
            <a:off x="248399" y="1290300"/>
            <a:ext cx="2816025" cy="2842675"/>
          </a:xfrm>
          <a:prstGeom prst="rect">
            <a:avLst/>
          </a:prstGeom>
          <a:noFill/>
          <a:ln>
            <a:noFill/>
          </a:ln>
        </p:spPr>
      </p:pic>
      <p:sp>
        <p:nvSpPr>
          <p:cNvPr id="107" name="Google Shape;107;p19"/>
          <p:cNvSpPr txBox="1"/>
          <p:nvPr/>
        </p:nvSpPr>
        <p:spPr>
          <a:xfrm>
            <a:off x="114375" y="4634150"/>
            <a:ext cx="1917600" cy="39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i="1">
                <a:solidFill>
                  <a:schemeClr val="dk2"/>
                </a:solidFill>
              </a:rPr>
              <a:t>https://studentaffairs.duke.edu/duwell/what-wellness</a:t>
            </a:r>
            <a:endParaRPr sz="1000" i="1">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4" name="Google Shape;114;p20"/>
          <p:cNvPicPr preferRelativeResize="0"/>
          <p:nvPr/>
        </p:nvPicPr>
        <p:blipFill>
          <a:blip r:embed="rId3">
            <a:alphaModFix/>
          </a:blip>
          <a:stretch>
            <a:fillRect/>
          </a:stretch>
        </p:blipFill>
        <p:spPr>
          <a:xfrm>
            <a:off x="5175100" y="1025100"/>
            <a:ext cx="3820975" cy="3820975"/>
          </a:xfrm>
          <a:prstGeom prst="rect">
            <a:avLst/>
          </a:prstGeom>
          <a:noFill/>
          <a:ln>
            <a:noFill/>
          </a:ln>
        </p:spPr>
      </p:pic>
      <p:sp>
        <p:nvSpPr>
          <p:cNvPr id="112" name="Google Shape;112;p20"/>
          <p:cNvSpPr txBox="1">
            <a:spLocks noGrp="1"/>
          </p:cNvSpPr>
          <p:nvPr>
            <p:ph type="title"/>
          </p:nvPr>
        </p:nvSpPr>
        <p:spPr>
          <a:xfrm>
            <a:off x="431100" y="377700"/>
            <a:ext cx="8281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Imposter Syndrome: a common barrier to wellness</a:t>
            </a:r>
            <a:endParaRPr>
              <a:latin typeface="Open Sans Light"/>
              <a:ea typeface="Open Sans Light"/>
              <a:cs typeface="Open Sans Light"/>
              <a:sym typeface="Open Sans Light"/>
            </a:endParaRPr>
          </a:p>
        </p:txBody>
      </p:sp>
      <p:sp>
        <p:nvSpPr>
          <p:cNvPr id="113" name="Google Shape;113;p20"/>
          <p:cNvSpPr/>
          <p:nvPr/>
        </p:nvSpPr>
        <p:spPr>
          <a:xfrm>
            <a:off x="150" y="0"/>
            <a:ext cx="9144000" cy="3030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0"/>
          <p:cNvSpPr txBox="1"/>
          <p:nvPr/>
        </p:nvSpPr>
        <p:spPr>
          <a:xfrm>
            <a:off x="274875" y="1554032"/>
            <a:ext cx="4520700" cy="184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i="1" dirty="0">
                <a:solidFill>
                  <a:schemeClr val="dk2"/>
                </a:solidFill>
                <a:latin typeface="Open Sans Light"/>
                <a:ea typeface="Open Sans Light"/>
                <a:cs typeface="Open Sans Light"/>
                <a:sym typeface="Open Sans Light"/>
              </a:rPr>
              <a:t>Imposter Syndrome: </a:t>
            </a:r>
            <a:r>
              <a:rPr lang="en" sz="2200" dirty="0">
                <a:solidFill>
                  <a:schemeClr val="dk1"/>
                </a:solidFill>
                <a:latin typeface="Open Sans Light"/>
                <a:ea typeface="Open Sans Light"/>
                <a:cs typeface="Open Sans Light"/>
                <a:sym typeface="Open Sans Light"/>
              </a:rPr>
              <a:t>the</a:t>
            </a:r>
            <a:r>
              <a:rPr lang="en" sz="2200" dirty="0">
                <a:solidFill>
                  <a:schemeClr val="dk2"/>
                </a:solidFill>
                <a:latin typeface="Open Sans Light"/>
                <a:ea typeface="Open Sans Light"/>
                <a:cs typeface="Open Sans Light"/>
                <a:sym typeface="Open Sans Light"/>
              </a:rPr>
              <a:t> </a:t>
            </a:r>
            <a:r>
              <a:rPr lang="en" sz="2200" dirty="0">
                <a:solidFill>
                  <a:schemeClr val="dk1"/>
                </a:solidFill>
                <a:latin typeface="Open Sans Light"/>
                <a:ea typeface="Open Sans Light"/>
                <a:cs typeface="Open Sans Light"/>
                <a:sym typeface="Open Sans Light"/>
              </a:rPr>
              <a:t>feeling of phoniness in people who believe they are not intelligent, capable, or creative despite evidence of high performance </a:t>
            </a:r>
            <a:endParaRPr sz="2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None/>
            </a:pPr>
            <a:endParaRPr sz="2200" dirty="0">
              <a:solidFill>
                <a:schemeClr val="dk1"/>
              </a:solidFill>
              <a:latin typeface="Open Sans Light"/>
              <a:ea typeface="Open Sans Light"/>
              <a:cs typeface="Open Sans Light"/>
              <a:sym typeface="Open Sans Light"/>
            </a:endParaRPr>
          </a:p>
          <a:p>
            <a:pPr marL="0" lvl="0" indent="0" algn="l" rtl="0">
              <a:spcBef>
                <a:spcPts val="0"/>
              </a:spcBef>
              <a:spcAft>
                <a:spcPts val="0"/>
              </a:spcAft>
              <a:buNone/>
            </a:pPr>
            <a:endParaRPr sz="2000" dirty="0">
              <a:latin typeface="Open Sans Light"/>
              <a:ea typeface="Open Sans Light"/>
              <a:cs typeface="Open Sans Light"/>
              <a:sym typeface="Open Sans Light"/>
            </a:endParaRPr>
          </a:p>
          <a:p>
            <a:pPr marL="0" lvl="0" indent="0" algn="l" rtl="0">
              <a:spcBef>
                <a:spcPts val="0"/>
              </a:spcBef>
              <a:spcAft>
                <a:spcPts val="0"/>
              </a:spcAft>
              <a:buNone/>
            </a:pPr>
            <a:endParaRPr sz="2100" dirty="0">
              <a:latin typeface="Open Sans Light"/>
              <a:ea typeface="Open Sans Light"/>
              <a:cs typeface="Open Sans Light"/>
              <a:sym typeface="Open Sans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Shape 119"/>
        <p:cNvGrpSpPr/>
        <p:nvPr/>
      </p:nvGrpSpPr>
      <p:grpSpPr>
        <a:xfrm>
          <a:off x="0" y="0"/>
          <a:ext cx="0" cy="0"/>
          <a:chOff x="0" y="0"/>
          <a:chExt cx="0" cy="0"/>
        </a:xfrm>
      </p:grpSpPr>
      <p:sp>
        <p:nvSpPr>
          <p:cNvPr id="120" name="Google Shape;120;p21"/>
          <p:cNvSpPr txBox="1">
            <a:spLocks noGrp="1"/>
          </p:cNvSpPr>
          <p:nvPr>
            <p:ph type="title"/>
          </p:nvPr>
        </p:nvSpPr>
        <p:spPr>
          <a:xfrm>
            <a:off x="688650" y="377700"/>
            <a:ext cx="7767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Open Sans Light"/>
                <a:ea typeface="Open Sans Light"/>
                <a:cs typeface="Open Sans Light"/>
                <a:sym typeface="Open Sans Light"/>
              </a:rPr>
              <a:t>How do we combat imposter syndrome? </a:t>
            </a:r>
            <a:endParaRPr>
              <a:latin typeface="Open Sans Light"/>
              <a:ea typeface="Open Sans Light"/>
              <a:cs typeface="Open Sans Light"/>
              <a:sym typeface="Open Sans Light"/>
            </a:endParaRPr>
          </a:p>
        </p:txBody>
      </p:sp>
      <p:sp>
        <p:nvSpPr>
          <p:cNvPr id="121" name="Google Shape;121;p21"/>
          <p:cNvSpPr/>
          <p:nvPr/>
        </p:nvSpPr>
        <p:spPr>
          <a:xfrm>
            <a:off x="150" y="0"/>
            <a:ext cx="9144000" cy="303000"/>
          </a:xfrm>
          <a:prstGeom prst="rect">
            <a:avLst/>
          </a:prstGeom>
          <a:solidFill>
            <a:srgbClr val="D0E0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1"/>
          <p:cNvSpPr txBox="1"/>
          <p:nvPr/>
        </p:nvSpPr>
        <p:spPr>
          <a:xfrm>
            <a:off x="248400" y="1314750"/>
            <a:ext cx="8647200" cy="33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i="1" u="sng">
                <a:solidFill>
                  <a:schemeClr val="dk2"/>
                </a:solidFill>
                <a:latin typeface="Open Sans"/>
                <a:ea typeface="Open Sans"/>
                <a:cs typeface="Open Sans"/>
                <a:sym typeface="Open Sans"/>
              </a:rPr>
              <a:t>Self-efficacy</a:t>
            </a:r>
            <a:r>
              <a:rPr lang="en" sz="1900" i="1" u="sng">
                <a:solidFill>
                  <a:schemeClr val="dk2"/>
                </a:solidFill>
                <a:latin typeface="Open Sans Light"/>
                <a:ea typeface="Open Sans Light"/>
                <a:cs typeface="Open Sans Light"/>
                <a:sym typeface="Open Sans Light"/>
              </a:rPr>
              <a:t>:</a:t>
            </a:r>
            <a:r>
              <a:rPr lang="en" sz="1900" i="1">
                <a:solidFill>
                  <a:schemeClr val="dk2"/>
                </a:solidFill>
                <a:latin typeface="Open Sans Light"/>
                <a:ea typeface="Open Sans Light"/>
                <a:cs typeface="Open Sans Light"/>
                <a:sym typeface="Open Sans Light"/>
              </a:rPr>
              <a:t> </a:t>
            </a:r>
            <a:r>
              <a:rPr lang="en" sz="1800">
                <a:solidFill>
                  <a:schemeClr val="dk1"/>
                </a:solidFill>
                <a:latin typeface="Open Sans Light"/>
                <a:ea typeface="Open Sans Light"/>
                <a:cs typeface="Open Sans Light"/>
                <a:sym typeface="Open Sans Light"/>
              </a:rPr>
              <a:t>the belief in one’s ability to succeed</a:t>
            </a:r>
            <a:endParaRPr sz="1800">
              <a:solidFill>
                <a:schemeClr val="dk1"/>
              </a:solidFill>
              <a:latin typeface="Open Sans Light"/>
              <a:ea typeface="Open Sans Light"/>
              <a:cs typeface="Open Sans Light"/>
              <a:sym typeface="Open Sans Light"/>
            </a:endParaRPr>
          </a:p>
          <a:p>
            <a:pPr marL="0" lvl="0" indent="0" algn="l" rtl="0">
              <a:spcBef>
                <a:spcPts val="0"/>
              </a:spcBef>
              <a:spcAft>
                <a:spcPts val="0"/>
              </a:spcAft>
              <a:buClr>
                <a:schemeClr val="dk1"/>
              </a:buClr>
              <a:buSzPts val="1100"/>
              <a:buFont typeface="Arial"/>
              <a:buNone/>
            </a:pPr>
            <a:endParaRPr sz="900">
              <a:solidFill>
                <a:schemeClr val="dk1"/>
              </a:solidFill>
              <a:latin typeface="Open Sans Light"/>
              <a:ea typeface="Open Sans Light"/>
              <a:cs typeface="Open Sans Light"/>
              <a:sym typeface="Open Sans Light"/>
            </a:endParaRPr>
          </a:p>
          <a:p>
            <a:pPr marL="457200" lvl="0" indent="-330200" algn="l" rtl="0">
              <a:spcBef>
                <a:spcPts val="0"/>
              </a:spcBef>
              <a:spcAft>
                <a:spcPts val="0"/>
              </a:spcAft>
              <a:buClr>
                <a:schemeClr val="dk1"/>
              </a:buClr>
              <a:buSzPts val="1600"/>
              <a:buFont typeface="Open Sans Light"/>
              <a:buChar char="●"/>
            </a:pPr>
            <a:r>
              <a:rPr lang="en" sz="1600" i="1">
                <a:solidFill>
                  <a:schemeClr val="dk1"/>
                </a:solidFill>
                <a:latin typeface="Open Sans Light"/>
                <a:ea typeface="Open Sans Light"/>
                <a:cs typeface="Open Sans Light"/>
                <a:sym typeface="Open Sans Light"/>
              </a:rPr>
              <a:t>People with strong self efficacy tend to:</a:t>
            </a:r>
            <a:endParaRPr sz="1600" i="1">
              <a:solidFill>
                <a:schemeClr val="dk1"/>
              </a:solidFill>
              <a:latin typeface="Open Sans Light"/>
              <a:ea typeface="Open Sans Light"/>
              <a:cs typeface="Open Sans Light"/>
              <a:sym typeface="Open Sans Light"/>
            </a:endParaRPr>
          </a:p>
          <a:p>
            <a:pPr marL="914400" lvl="1" indent="-330200" algn="l" rtl="0">
              <a:spcBef>
                <a:spcPts val="0"/>
              </a:spcBef>
              <a:spcAft>
                <a:spcPts val="0"/>
              </a:spcAft>
              <a:buClr>
                <a:schemeClr val="dk1"/>
              </a:buClr>
              <a:buSzPts val="1600"/>
              <a:buFont typeface="Open Sans Light"/>
              <a:buChar char="○"/>
            </a:pPr>
            <a:r>
              <a:rPr lang="en" sz="1600">
                <a:solidFill>
                  <a:schemeClr val="dk1"/>
                </a:solidFill>
                <a:latin typeface="Open Sans Light"/>
                <a:ea typeface="Open Sans Light"/>
                <a:cs typeface="Open Sans Light"/>
                <a:sym typeface="Open Sans Light"/>
              </a:rPr>
              <a:t>View challenging problems as tasks to be mastered </a:t>
            </a:r>
            <a:endParaRPr sz="1600">
              <a:solidFill>
                <a:schemeClr val="dk1"/>
              </a:solidFill>
              <a:latin typeface="Open Sans Light"/>
              <a:ea typeface="Open Sans Light"/>
              <a:cs typeface="Open Sans Light"/>
              <a:sym typeface="Open Sans Light"/>
            </a:endParaRPr>
          </a:p>
          <a:p>
            <a:pPr marL="914400" lvl="1" indent="-330200" algn="l" rtl="0">
              <a:spcBef>
                <a:spcPts val="0"/>
              </a:spcBef>
              <a:spcAft>
                <a:spcPts val="0"/>
              </a:spcAft>
              <a:buClr>
                <a:schemeClr val="dk1"/>
              </a:buClr>
              <a:buSzPts val="1600"/>
              <a:buFont typeface="Open Sans Light"/>
              <a:buChar char="○"/>
            </a:pPr>
            <a:r>
              <a:rPr lang="en" sz="1600">
                <a:solidFill>
                  <a:schemeClr val="dk1"/>
                </a:solidFill>
                <a:latin typeface="Open Sans Light"/>
                <a:ea typeface="Open Sans Light"/>
                <a:cs typeface="Open Sans Light"/>
                <a:sym typeface="Open Sans Light"/>
              </a:rPr>
              <a:t>Develop deeper interest in activities </a:t>
            </a:r>
            <a:endParaRPr sz="1600">
              <a:solidFill>
                <a:schemeClr val="dk1"/>
              </a:solidFill>
              <a:latin typeface="Open Sans Light"/>
              <a:ea typeface="Open Sans Light"/>
              <a:cs typeface="Open Sans Light"/>
              <a:sym typeface="Open Sans Light"/>
            </a:endParaRPr>
          </a:p>
          <a:p>
            <a:pPr marL="914400" lvl="1" indent="-330200" algn="l" rtl="0">
              <a:spcBef>
                <a:spcPts val="0"/>
              </a:spcBef>
              <a:spcAft>
                <a:spcPts val="0"/>
              </a:spcAft>
              <a:buClr>
                <a:schemeClr val="dk1"/>
              </a:buClr>
              <a:buSzPts val="1600"/>
              <a:buFont typeface="Open Sans Light"/>
              <a:buChar char="○"/>
            </a:pPr>
            <a:r>
              <a:rPr lang="en" sz="1600">
                <a:solidFill>
                  <a:schemeClr val="dk1"/>
                </a:solidFill>
                <a:latin typeface="Open Sans Light"/>
                <a:ea typeface="Open Sans Light"/>
                <a:cs typeface="Open Sans Light"/>
                <a:sym typeface="Open Sans Light"/>
              </a:rPr>
              <a:t>Form a strong sense of commitment to their interests</a:t>
            </a:r>
            <a:endParaRPr sz="1600">
              <a:solidFill>
                <a:schemeClr val="dk1"/>
              </a:solidFill>
              <a:latin typeface="Open Sans Light"/>
              <a:ea typeface="Open Sans Light"/>
              <a:cs typeface="Open Sans Light"/>
              <a:sym typeface="Open Sans Light"/>
            </a:endParaRPr>
          </a:p>
          <a:p>
            <a:pPr marL="914400" lvl="1" indent="-330200" algn="l" rtl="0">
              <a:spcBef>
                <a:spcPts val="0"/>
              </a:spcBef>
              <a:spcAft>
                <a:spcPts val="0"/>
              </a:spcAft>
              <a:buClr>
                <a:schemeClr val="dk1"/>
              </a:buClr>
              <a:buSzPts val="1600"/>
              <a:buFont typeface="Open Sans Light"/>
              <a:buChar char="○"/>
            </a:pPr>
            <a:r>
              <a:rPr lang="en" sz="1600">
                <a:solidFill>
                  <a:schemeClr val="dk1"/>
                </a:solidFill>
                <a:latin typeface="Open Sans Light"/>
                <a:ea typeface="Open Sans Light"/>
                <a:cs typeface="Open Sans Light"/>
                <a:sym typeface="Open Sans Light"/>
              </a:rPr>
              <a:t>Recover quickly from setbacks or disappointments</a:t>
            </a:r>
            <a:endParaRPr sz="1600">
              <a:solidFill>
                <a:schemeClr val="dk1"/>
              </a:solidFill>
              <a:latin typeface="Open Sans Light"/>
              <a:ea typeface="Open Sans Light"/>
              <a:cs typeface="Open Sans Light"/>
              <a:sym typeface="Open Sans Light"/>
            </a:endParaRPr>
          </a:p>
          <a:p>
            <a:pPr marL="457200" lvl="0" indent="0" algn="l" rtl="0">
              <a:spcBef>
                <a:spcPts val="0"/>
              </a:spcBef>
              <a:spcAft>
                <a:spcPts val="0"/>
              </a:spcAft>
              <a:buNone/>
            </a:pPr>
            <a:endParaRPr sz="1600">
              <a:solidFill>
                <a:schemeClr val="dk1"/>
              </a:solidFill>
              <a:latin typeface="Open Sans Light"/>
              <a:ea typeface="Open Sans Light"/>
              <a:cs typeface="Open Sans Light"/>
              <a:sym typeface="Open Sans Light"/>
            </a:endParaRPr>
          </a:p>
          <a:p>
            <a:pPr marL="457200" lvl="0" indent="-330200" algn="l" rtl="0">
              <a:spcBef>
                <a:spcPts val="0"/>
              </a:spcBef>
              <a:spcAft>
                <a:spcPts val="0"/>
              </a:spcAft>
              <a:buClr>
                <a:schemeClr val="dk1"/>
              </a:buClr>
              <a:buSzPts val="1600"/>
              <a:buFont typeface="Open Sans Light"/>
              <a:buChar char="●"/>
            </a:pPr>
            <a:r>
              <a:rPr lang="en" sz="1600">
                <a:solidFill>
                  <a:schemeClr val="dk1"/>
                </a:solidFill>
                <a:latin typeface="Open Sans Light"/>
                <a:ea typeface="Open Sans Light"/>
                <a:cs typeface="Open Sans Light"/>
                <a:sym typeface="Open Sans Light"/>
              </a:rPr>
              <a:t>We can develop self-efficacy by: </a:t>
            </a:r>
            <a:endParaRPr sz="1600">
              <a:solidFill>
                <a:schemeClr val="dk1"/>
              </a:solidFill>
              <a:latin typeface="Open Sans Light"/>
              <a:ea typeface="Open Sans Light"/>
              <a:cs typeface="Open Sans Light"/>
              <a:sym typeface="Open Sans Light"/>
            </a:endParaRPr>
          </a:p>
          <a:p>
            <a:pPr marL="914400" lvl="1" indent="-330200" algn="l" rtl="0">
              <a:spcBef>
                <a:spcPts val="0"/>
              </a:spcBef>
              <a:spcAft>
                <a:spcPts val="0"/>
              </a:spcAft>
              <a:buClr>
                <a:schemeClr val="dk1"/>
              </a:buClr>
              <a:buSzPts val="1600"/>
              <a:buFont typeface="Open Sans Light"/>
              <a:buChar char="○"/>
            </a:pPr>
            <a:r>
              <a:rPr lang="en" sz="1600">
                <a:solidFill>
                  <a:schemeClr val="dk1"/>
                </a:solidFill>
                <a:latin typeface="Open Sans Light"/>
                <a:ea typeface="Open Sans Light"/>
                <a:cs typeface="Open Sans Light"/>
                <a:sym typeface="Open Sans Light"/>
              </a:rPr>
              <a:t>Watching other people complete a task that’s causing us anxiety </a:t>
            </a:r>
            <a:endParaRPr sz="1600">
              <a:solidFill>
                <a:schemeClr val="dk1"/>
              </a:solidFill>
              <a:latin typeface="Open Sans Light"/>
              <a:ea typeface="Open Sans Light"/>
              <a:cs typeface="Open Sans Light"/>
              <a:sym typeface="Open Sans Light"/>
            </a:endParaRPr>
          </a:p>
          <a:p>
            <a:pPr marL="914400" lvl="1" indent="-330200" algn="l" rtl="0">
              <a:spcBef>
                <a:spcPts val="0"/>
              </a:spcBef>
              <a:spcAft>
                <a:spcPts val="0"/>
              </a:spcAft>
              <a:buClr>
                <a:schemeClr val="dk1"/>
              </a:buClr>
              <a:buSzPts val="1600"/>
              <a:buFont typeface="Open Sans Light"/>
              <a:buChar char="○"/>
            </a:pPr>
            <a:r>
              <a:rPr lang="en" sz="1600">
                <a:solidFill>
                  <a:schemeClr val="dk1"/>
                </a:solidFill>
                <a:latin typeface="Open Sans Light"/>
                <a:ea typeface="Open Sans Light"/>
                <a:cs typeface="Open Sans Light"/>
                <a:sym typeface="Open Sans Light"/>
              </a:rPr>
              <a:t>Take small steps towards learning the task </a:t>
            </a:r>
            <a:endParaRPr sz="1600">
              <a:solidFill>
                <a:schemeClr val="dk1"/>
              </a:solidFill>
              <a:latin typeface="Open Sans Light"/>
              <a:ea typeface="Open Sans Light"/>
              <a:cs typeface="Open Sans Light"/>
              <a:sym typeface="Open Sans Light"/>
            </a:endParaRPr>
          </a:p>
          <a:p>
            <a:pPr marL="914400" lvl="1" indent="-330200" algn="l" rtl="0">
              <a:spcBef>
                <a:spcPts val="0"/>
              </a:spcBef>
              <a:spcAft>
                <a:spcPts val="0"/>
              </a:spcAft>
              <a:buClr>
                <a:schemeClr val="dk1"/>
              </a:buClr>
              <a:buSzPts val="1600"/>
              <a:buFont typeface="Open Sans Light"/>
              <a:buChar char="○"/>
            </a:pPr>
            <a:r>
              <a:rPr lang="en" sz="1600">
                <a:solidFill>
                  <a:schemeClr val="dk1"/>
                </a:solidFill>
                <a:latin typeface="Open Sans Light"/>
                <a:ea typeface="Open Sans Light"/>
                <a:cs typeface="Open Sans Light"/>
                <a:sym typeface="Open Sans Light"/>
              </a:rPr>
              <a:t>Having the opportunity to actually complete the task with assistance </a:t>
            </a:r>
            <a:endParaRPr sz="1600">
              <a:solidFill>
                <a:schemeClr val="dk1"/>
              </a:solidFill>
              <a:latin typeface="Open Sans Light"/>
              <a:ea typeface="Open Sans Light"/>
              <a:cs typeface="Open Sans Light"/>
              <a:sym typeface="Open Sans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9692</Words>
  <Application>Microsoft Office PowerPoint</Application>
  <PresentationFormat>On-screen Show (16:9)</PresentationFormat>
  <Paragraphs>736</Paragraphs>
  <Slides>46</Slides>
  <Notes>46</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Open Sans Light</vt:lpstr>
      <vt:lpstr>Open Sans</vt:lpstr>
      <vt:lpstr>Times New Roman</vt:lpstr>
      <vt:lpstr>Roboto</vt:lpstr>
      <vt:lpstr>Arial</vt:lpstr>
      <vt:lpstr>Calibri</vt:lpstr>
      <vt:lpstr>Simple Light</vt:lpstr>
      <vt:lpstr>Self-care and Wellness in Graduate School</vt:lpstr>
      <vt:lpstr>Mission Statement  It is the mission of the Peer Support Network to provide individualized emotional and social support to fellow peers within the Biomedical Graduate Studies program. In addition to serving our peers-in-need, we aim to establish a greater sense of community &amp; connectedness within the BGS program. </vt:lpstr>
      <vt:lpstr>Outline of Today’s Session </vt:lpstr>
      <vt:lpstr>Outline of Today’s Presentation </vt:lpstr>
      <vt:lpstr>Challenges to wellness in graduate school</vt:lpstr>
      <vt:lpstr>How do we define wellness?</vt:lpstr>
      <vt:lpstr>Why is wellness important for graduate students? </vt:lpstr>
      <vt:lpstr>Imposter Syndrome: a common barrier to wellness</vt:lpstr>
      <vt:lpstr>How do we combat imposter syndrome? </vt:lpstr>
      <vt:lpstr>How do we combat imposter syndrome? </vt:lpstr>
      <vt:lpstr>Developing healthy coping mechanisms</vt:lpstr>
      <vt:lpstr>Developing healthy coping mechanisms</vt:lpstr>
      <vt:lpstr>What is self-care and mindfulness? </vt:lpstr>
      <vt:lpstr>How can we practice self-care and mindfulness? </vt:lpstr>
      <vt:lpstr>Tips for self-care and wellness during grad school </vt:lpstr>
      <vt:lpstr>Take Home Messages </vt:lpstr>
      <vt:lpstr>Resources</vt:lpstr>
      <vt:lpstr>References </vt:lpstr>
      <vt:lpstr>Questions?  Type them into the chat box! </vt:lpstr>
      <vt:lpstr>Break!  Please stay on Blue Jeans  Meet back at 3:00PM </vt:lpstr>
      <vt:lpstr>Breakout Sessions</vt:lpstr>
      <vt:lpstr>Outline of Today’s Breakout Sessions </vt:lpstr>
      <vt:lpstr>Introductions</vt:lpstr>
      <vt:lpstr>PowerPoint Presentation</vt:lpstr>
      <vt:lpstr>Activity #1: Wellness Assessment - Body    </vt:lpstr>
      <vt:lpstr>Activity #1: Wellness Assessment - Heart   </vt:lpstr>
      <vt:lpstr>Activity #1: Wellness Assessment - Mind    </vt:lpstr>
      <vt:lpstr>Activity #1: Wellness Assessment - Spirit    </vt:lpstr>
      <vt:lpstr>Activity #1: Wellness Assessment - Follow Up Questions    </vt:lpstr>
      <vt:lpstr>Activity #2: Life Tracker  </vt:lpstr>
      <vt:lpstr>Activity #2: Measuring Self-Efficacy </vt:lpstr>
      <vt:lpstr>Activity #3: Developing healthy coping mechanisms</vt:lpstr>
      <vt:lpstr>Important points to discuss with students </vt:lpstr>
      <vt:lpstr>Questions to ask students if conversation lags</vt:lpstr>
      <vt:lpstr>Volunteers: to consider before breakout sessions</vt:lpstr>
      <vt:lpstr>Wrap-Up Session</vt:lpstr>
      <vt:lpstr>PowerPoint Presentation</vt:lpstr>
      <vt:lpstr>PowerPoint Presentation</vt:lpstr>
      <vt:lpstr>Social Activity (optional for students)</vt:lpstr>
      <vt:lpstr>Conversation Starters</vt:lpstr>
      <vt:lpstr>Option #1: Trivia Night! </vt:lpstr>
      <vt:lpstr>Option #2: Scavenger Hunt</vt:lpstr>
      <vt:lpstr>Option #2: Scavenger Hunt</vt:lpstr>
      <vt:lpstr>Option #3: Pictionary </vt:lpstr>
      <vt:lpstr>Option #4: JackBox Games</vt:lpstr>
      <vt:lpstr>Games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Self-care and Wellness in Graduate School</dc:title>
  <dc:creator>Colleen Dunn</dc:creator>
  <cp:lastModifiedBy>Rebecca Lopez</cp:lastModifiedBy>
  <cp:revision>2</cp:revision>
  <dcterms:modified xsi:type="dcterms:W3CDTF">2020-08-20T20:23:48Z</dcterms:modified>
</cp:coreProperties>
</file>